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40"/>
  </p:notesMasterIdLst>
  <p:handoutMasterIdLst>
    <p:handoutMasterId r:id="rId41"/>
  </p:handoutMasterIdLst>
  <p:sldIdLst>
    <p:sldId id="256" r:id="rId2"/>
    <p:sldId id="258" r:id="rId3"/>
    <p:sldId id="260" r:id="rId4"/>
    <p:sldId id="262" r:id="rId5"/>
    <p:sldId id="270" r:id="rId6"/>
    <p:sldId id="263" r:id="rId7"/>
    <p:sldId id="295" r:id="rId8"/>
    <p:sldId id="264" r:id="rId9"/>
    <p:sldId id="265" r:id="rId10"/>
    <p:sldId id="267" r:id="rId11"/>
    <p:sldId id="299" r:id="rId12"/>
    <p:sldId id="268" r:id="rId13"/>
    <p:sldId id="269" r:id="rId14"/>
    <p:sldId id="271" r:id="rId15"/>
    <p:sldId id="301" r:id="rId16"/>
    <p:sldId id="273" r:id="rId17"/>
    <p:sldId id="274" r:id="rId18"/>
    <p:sldId id="275" r:id="rId19"/>
    <p:sldId id="276" r:id="rId20"/>
    <p:sldId id="277" r:id="rId21"/>
    <p:sldId id="302" r:id="rId22"/>
    <p:sldId id="298"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323" autoAdjust="0"/>
  </p:normalViewPr>
  <p:slideViewPr>
    <p:cSldViewPr>
      <p:cViewPr>
        <p:scale>
          <a:sx n="75" d="100"/>
          <a:sy n="75" d="100"/>
        </p:scale>
        <p:origin x="-667" y="-274"/>
      </p:cViewPr>
      <p:guideLst>
        <p:guide orient="horz" pos="2160"/>
        <p:guide pos="2880"/>
      </p:guideLst>
    </p:cSldViewPr>
  </p:slideViewPr>
  <p:outlineViewPr>
    <p:cViewPr>
      <p:scale>
        <a:sx n="33" d="100"/>
        <a:sy n="33" d="100"/>
      </p:scale>
      <p:origin x="228"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D803B7-E6D9-4970-B178-BB17998508AE}" type="datetimeFigureOut">
              <a:rPr lang="zh-HK" altLang="en-US" smtClean="0"/>
              <a:t>19/11/2012</a:t>
            </a:fld>
            <a:endParaRPr lang="zh-HK"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B1ACE2-B34D-42DD-9F17-AE4BA5737113}" type="slidenum">
              <a:rPr lang="zh-HK" altLang="en-US" smtClean="0"/>
              <a:t>‹#›</a:t>
            </a:fld>
            <a:endParaRPr lang="zh-HK" altLang="en-US"/>
          </a:p>
        </p:txBody>
      </p:sp>
    </p:spTree>
    <p:extLst>
      <p:ext uri="{BB962C8B-B14F-4D97-AF65-F5344CB8AC3E}">
        <p14:creationId xmlns:p14="http://schemas.microsoft.com/office/powerpoint/2010/main" val="2753684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794A28-CFE4-486A-952F-43D1475E05D5}" type="datetimeFigureOut">
              <a:rPr lang="zh-HK" altLang="en-US" smtClean="0"/>
              <a:t>19/11/2012</a:t>
            </a:fld>
            <a:endParaRPr lang="zh-HK"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zh-HK"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09D5CD-7E4C-425A-87BA-03D97DB5D55F}" type="slidenum">
              <a:rPr lang="zh-HK" altLang="en-US" smtClean="0"/>
              <a:t>‹#›</a:t>
            </a:fld>
            <a:endParaRPr lang="zh-HK" altLang="en-US"/>
          </a:p>
        </p:txBody>
      </p:sp>
    </p:spTree>
    <p:extLst>
      <p:ext uri="{BB962C8B-B14F-4D97-AF65-F5344CB8AC3E}">
        <p14:creationId xmlns:p14="http://schemas.microsoft.com/office/powerpoint/2010/main" val="1477159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CC59CDBE-1AD8-48AF-AF34-B13D91D1F0A2}" type="datetimeFigureOut">
              <a:rPr lang="zh-HK" altLang="en-US" smtClean="0"/>
              <a:t>19/11/2012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444A396-8C8A-43B2-A637-55A3EC265D6E}" type="slidenum">
              <a:rPr lang="zh-HK" altLang="en-US" smtClean="0"/>
              <a:t>‹#›</a:t>
            </a:fld>
            <a:endParaRPr lang="zh-HK" alt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ltLang="zh-HK"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CC59CDBE-1AD8-48AF-AF34-B13D91D1F0A2}" type="datetimeFigureOut">
              <a:rPr lang="zh-HK" altLang="en-US" smtClean="0"/>
              <a:t>19/11/2012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444A396-8C8A-43B2-A637-55A3EC265D6E}" type="slidenum">
              <a:rPr lang="zh-HK" altLang="en-US" smtClean="0"/>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048577" y="395427"/>
            <a:ext cx="1485531" cy="5788981"/>
          </a:xfrm>
        </p:spPr>
        <p:txBody>
          <a:bodyPr vert="eaVert"/>
          <a:lstStyle/>
          <a:p>
            <a:r>
              <a:rPr lang="en-US" altLang="zh-HK"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Date Placeholder 3"/>
          <p:cNvSpPr>
            <a:spLocks noGrp="1"/>
          </p:cNvSpPr>
          <p:nvPr>
            <p:ph type="dt" sz="half" idx="10"/>
          </p:nvPr>
        </p:nvSpPr>
        <p:spPr/>
        <p:txBody>
          <a:bodyPr/>
          <a:lstStyle/>
          <a:p>
            <a:fld id="{CC59CDBE-1AD8-48AF-AF34-B13D91D1F0A2}" type="datetimeFigureOut">
              <a:rPr lang="zh-HK" altLang="en-US" smtClean="0"/>
              <a:t>19/11/2012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444A396-8C8A-43B2-A637-55A3EC265D6E}" type="slidenum">
              <a:rPr lang="zh-HK" altLang="en-US" smtClean="0"/>
              <a:t>‹#›</a:t>
            </a:fld>
            <a:endParaRPr lang="zh-HK"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Content Placeholder 2"/>
          <p:cNvSpPr>
            <a:spLocks noGrp="1"/>
          </p:cNvSpPr>
          <p:nvPr>
            <p:ph idx="1"/>
          </p:nvPr>
        </p:nvSpPr>
        <p:spPr/>
        <p:txBody>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a:p>
        </p:txBody>
      </p:sp>
      <p:sp>
        <p:nvSpPr>
          <p:cNvPr id="4" name="Date Placeholder 3"/>
          <p:cNvSpPr>
            <a:spLocks noGrp="1"/>
          </p:cNvSpPr>
          <p:nvPr>
            <p:ph type="dt" sz="half" idx="10"/>
          </p:nvPr>
        </p:nvSpPr>
        <p:spPr/>
        <p:txBody>
          <a:bodyPr/>
          <a:lstStyle/>
          <a:p>
            <a:fld id="{CC59CDBE-1AD8-48AF-AF34-B13D91D1F0A2}" type="datetimeFigureOut">
              <a:rPr lang="zh-HK" altLang="en-US" smtClean="0"/>
              <a:t>19/11/2012</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444A396-8C8A-43B2-A637-55A3EC265D6E}" type="slidenum">
              <a:rPr lang="zh-HK" altLang="en-US" smtClean="0"/>
              <a:t>‹#›</a:t>
            </a:fld>
            <a:endParaRPr lang="zh-HK"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CC59CDBE-1AD8-48AF-AF34-B13D91D1F0A2}" type="datetimeFigureOut">
              <a:rPr lang="zh-HK" altLang="en-US" smtClean="0"/>
              <a:t>19/11/2012</a:t>
            </a:fld>
            <a:endParaRPr lang="zh-HK" alt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444A396-8C8A-43B2-A637-55A3EC265D6E}" type="slidenum">
              <a:rPr lang="zh-HK" altLang="en-US" smtClean="0"/>
              <a:t>‹#›</a:t>
            </a:fld>
            <a:endParaRPr lang="zh-HK" alt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ltLang="zh-HK"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ltLang="zh-HK"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Date Placeholder 4"/>
          <p:cNvSpPr>
            <a:spLocks noGrp="1"/>
          </p:cNvSpPr>
          <p:nvPr>
            <p:ph type="dt" sz="half" idx="10"/>
          </p:nvPr>
        </p:nvSpPr>
        <p:spPr/>
        <p:txBody>
          <a:bodyPr/>
          <a:lstStyle/>
          <a:p>
            <a:fld id="{CC59CDBE-1AD8-48AF-AF34-B13D91D1F0A2}" type="datetimeFigureOut">
              <a:rPr lang="zh-HK" altLang="en-US" smtClean="0"/>
              <a:t>19/11/2012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9444A396-8C8A-43B2-A637-55A3EC265D6E}" type="slidenum">
              <a:rPr lang="zh-HK" altLang="en-US" smtClean="0"/>
              <a:t>‹#›</a:t>
            </a:fld>
            <a:endParaRPr lang="zh-HK"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ltLang="zh-HK"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7" name="Date Placeholder 6"/>
          <p:cNvSpPr>
            <a:spLocks noGrp="1"/>
          </p:cNvSpPr>
          <p:nvPr>
            <p:ph type="dt" sz="half" idx="10"/>
          </p:nvPr>
        </p:nvSpPr>
        <p:spPr/>
        <p:txBody>
          <a:bodyPr/>
          <a:lstStyle/>
          <a:p>
            <a:fld id="{CC59CDBE-1AD8-48AF-AF34-B13D91D1F0A2}" type="datetimeFigureOut">
              <a:rPr lang="zh-HK" altLang="en-US" smtClean="0"/>
              <a:t>19/11/2012</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9444A396-8C8A-43B2-A637-55A3EC265D6E}" type="slidenum">
              <a:rPr lang="zh-HK" altLang="en-US" smtClean="0"/>
              <a:t>‹#›</a:t>
            </a:fld>
            <a:endParaRPr lang="zh-HK"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smtClean="0"/>
              <a:t>Click to edit Master title style</a:t>
            </a:r>
            <a:endParaRPr lang="en-US"/>
          </a:p>
        </p:txBody>
      </p:sp>
      <p:sp>
        <p:nvSpPr>
          <p:cNvPr id="3" name="Date Placeholder 2"/>
          <p:cNvSpPr>
            <a:spLocks noGrp="1"/>
          </p:cNvSpPr>
          <p:nvPr>
            <p:ph type="dt" sz="half" idx="10"/>
          </p:nvPr>
        </p:nvSpPr>
        <p:spPr/>
        <p:txBody>
          <a:bodyPr/>
          <a:lstStyle/>
          <a:p>
            <a:fld id="{CC59CDBE-1AD8-48AF-AF34-B13D91D1F0A2}" type="datetimeFigureOut">
              <a:rPr lang="zh-HK" altLang="en-US" smtClean="0"/>
              <a:t>19/11/2012</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9444A396-8C8A-43B2-A637-55A3EC265D6E}" type="slidenum">
              <a:rPr lang="zh-HK" altLang="en-US" smtClean="0"/>
              <a:t>‹#›</a:t>
            </a:fld>
            <a:endParaRPr lang="zh-HK"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CC59CDBE-1AD8-48AF-AF34-B13D91D1F0A2}" type="datetimeFigureOut">
              <a:rPr lang="zh-HK" altLang="en-US" smtClean="0"/>
              <a:t>19/11/2012</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9444A396-8C8A-43B2-A637-55A3EC265D6E}" type="slidenum">
              <a:rPr lang="zh-HK" altLang="en-US" smtClean="0"/>
              <a:t>‹#›</a:t>
            </a:fld>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5" name="Date Placeholder 4"/>
          <p:cNvSpPr>
            <a:spLocks noGrp="1"/>
          </p:cNvSpPr>
          <p:nvPr>
            <p:ph type="dt" sz="half" idx="10"/>
          </p:nvPr>
        </p:nvSpPr>
        <p:spPr/>
        <p:txBody>
          <a:bodyPr/>
          <a:lstStyle/>
          <a:p>
            <a:fld id="{CC59CDBE-1AD8-48AF-AF34-B13D91D1F0A2}" type="datetimeFigureOut">
              <a:rPr lang="zh-HK" altLang="en-US" smtClean="0"/>
              <a:t>19/11/2012</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9444A396-8C8A-43B2-A637-55A3EC265D6E}" type="slidenum">
              <a:rPr lang="zh-HK" altLang="en-US" smtClean="0"/>
              <a:t>‹#›</a:t>
            </a:fld>
            <a:endParaRPr lang="zh-HK" alt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altLang="zh-HK"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HK" dirty="0" smtClean="0"/>
              <a:t>Click icon to add picture</a:t>
            </a:r>
            <a:endParaRPr lang="en-US" dirty="0"/>
          </a:p>
        </p:txBody>
      </p:sp>
      <p:sp>
        <p:nvSpPr>
          <p:cNvPr id="5" name="Date Placeholder 4"/>
          <p:cNvSpPr>
            <a:spLocks noGrp="1"/>
          </p:cNvSpPr>
          <p:nvPr>
            <p:ph type="dt" sz="half" idx="10"/>
          </p:nvPr>
        </p:nvSpPr>
        <p:spPr/>
        <p:txBody>
          <a:bodyPr/>
          <a:lstStyle/>
          <a:p>
            <a:fld id="{CC59CDBE-1AD8-48AF-AF34-B13D91D1F0A2}" type="datetimeFigureOut">
              <a:rPr lang="zh-HK" altLang="en-US" smtClean="0"/>
              <a:t>19/11/2012</a:t>
            </a:fld>
            <a:endParaRPr lang="zh-HK" altLang="en-US"/>
          </a:p>
        </p:txBody>
      </p:sp>
      <p:sp>
        <p:nvSpPr>
          <p:cNvPr id="7" name="Slide Number Placeholder 6"/>
          <p:cNvSpPr>
            <a:spLocks noGrp="1"/>
          </p:cNvSpPr>
          <p:nvPr>
            <p:ph type="sldNum" sz="quarter" idx="12"/>
          </p:nvPr>
        </p:nvSpPr>
        <p:spPr/>
        <p:txBody>
          <a:bodyPr/>
          <a:lstStyle/>
          <a:p>
            <a:fld id="{9444A396-8C8A-43B2-A637-55A3EC265D6E}" type="slidenum">
              <a:rPr lang="zh-HK" altLang="en-US" smtClean="0"/>
              <a:t>‹#›</a:t>
            </a:fld>
            <a:endParaRPr lang="zh-HK" alt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p:txBody>
          <a:bodyPr/>
          <a:lstStyle/>
          <a:p>
            <a:endParaRPr lang="zh-HK" alt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altLang="zh-HK"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altLang="zh-HK" smtClean="0"/>
              <a:t>Click to edit Master text styles</a:t>
            </a:r>
          </a:p>
          <a:p>
            <a:pPr lvl="1"/>
            <a:r>
              <a:rPr lang="en-US" altLang="zh-HK" smtClean="0"/>
              <a:t>Second level</a:t>
            </a:r>
          </a:p>
          <a:p>
            <a:pPr lvl="2"/>
            <a:r>
              <a:rPr lang="en-US" altLang="zh-HK" smtClean="0"/>
              <a:t>Third level</a:t>
            </a:r>
          </a:p>
          <a:p>
            <a:pPr lvl="3"/>
            <a:r>
              <a:rPr lang="en-US" altLang="zh-HK" smtClean="0"/>
              <a:t>Fourth level</a:t>
            </a:r>
          </a:p>
          <a:p>
            <a:pPr lvl="4"/>
            <a:r>
              <a:rPr lang="en-US" altLang="zh-HK"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CC59CDBE-1AD8-48AF-AF34-B13D91D1F0A2}" type="datetimeFigureOut">
              <a:rPr lang="zh-HK" altLang="en-US" smtClean="0"/>
              <a:t>19/11/2012</a:t>
            </a:fld>
            <a:endParaRPr lang="zh-HK"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zh-HK"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9444A396-8C8A-43B2-A637-55A3EC265D6E}" type="slidenum">
              <a:rPr lang="zh-HK" altLang="en-US" smtClean="0"/>
              <a:t>‹#›</a:t>
            </a:fld>
            <a:endParaRPr lang="zh-HK" alt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altLang="zh-HK"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endParaRPr lang="zh-HK" altLang="en-US" dirty="0"/>
          </a:p>
        </p:txBody>
      </p:sp>
      <p:pic>
        <p:nvPicPr>
          <p:cNvPr id="22" name="Content Placeholder 2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1828" y="1752600"/>
            <a:ext cx="6560344" cy="4373563"/>
          </a:xfrm>
        </p:spPr>
      </p:pic>
      <p:pic>
        <p:nvPicPr>
          <p:cNvPr id="1028" name="Picture 4" descr="C:\Users\hp-user\Documents\My Photos\Device Camera Shots\ext_sd\100MEDIA\santa monica presentation\KirstenCookDesign_logo_G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04664"/>
            <a:ext cx="5760640" cy="61165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428026" y="3861048"/>
            <a:ext cx="6242414" cy="584775"/>
          </a:xfrm>
          <a:prstGeom prst="rect">
            <a:avLst/>
          </a:prstGeom>
          <a:noFill/>
        </p:spPr>
        <p:txBody>
          <a:bodyPr wrap="none" rtlCol="0">
            <a:spAutoFit/>
          </a:bodyPr>
          <a:lstStyle/>
          <a:p>
            <a:pPr algn="ctr"/>
            <a:r>
              <a:rPr lang="en-US" altLang="zh-HK" sz="1600" b="1" dirty="0" smtClean="0">
                <a:solidFill>
                  <a:schemeClr val="bg1"/>
                </a:solidFill>
                <a:latin typeface="Verdana" pitchFamily="34" charset="0"/>
                <a:ea typeface="Verdana" pitchFamily="34" charset="0"/>
                <a:cs typeface="Verdana" pitchFamily="34" charset="0"/>
              </a:rPr>
              <a:t>ENHANCING STUDENT &amp; CLIENT SUCCESS THROUGH</a:t>
            </a:r>
          </a:p>
          <a:p>
            <a:pPr algn="ctr"/>
            <a:r>
              <a:rPr lang="en-US" altLang="zh-HK" sz="1600" b="1" dirty="0" smtClean="0">
                <a:solidFill>
                  <a:schemeClr val="bg1"/>
                </a:solidFill>
                <a:latin typeface="Verdana" pitchFamily="34" charset="0"/>
                <a:ea typeface="Verdana" pitchFamily="34" charset="0"/>
                <a:cs typeface="Verdana" pitchFamily="34" charset="0"/>
              </a:rPr>
              <a:t>DESIGN THINKING, TEACHING &amp; </a:t>
            </a:r>
            <a:r>
              <a:rPr lang="en-US" altLang="zh-HK" sz="1600" b="1" dirty="0" smtClean="0">
                <a:solidFill>
                  <a:schemeClr val="bg1"/>
                </a:solidFill>
                <a:latin typeface="Verdana" pitchFamily="34" charset="0"/>
                <a:ea typeface="Verdana" pitchFamily="34" charset="0"/>
                <a:cs typeface="Verdana" pitchFamily="34" charset="0"/>
              </a:rPr>
              <a:t>TRANSLATION</a:t>
            </a:r>
          </a:p>
        </p:txBody>
      </p:sp>
      <p:sp>
        <p:nvSpPr>
          <p:cNvPr id="3" name="TextBox 2"/>
          <p:cNvSpPr txBox="1"/>
          <p:nvPr/>
        </p:nvSpPr>
        <p:spPr>
          <a:xfrm>
            <a:off x="7870821" y="1903636"/>
            <a:ext cx="307777" cy="3388107"/>
          </a:xfrm>
          <a:prstGeom prst="rect">
            <a:avLst/>
          </a:prstGeom>
          <a:noFill/>
        </p:spPr>
        <p:txBody>
          <a:bodyPr vert="eaVert" wrap="none" rtlCol="0">
            <a:spAutoFit/>
          </a:bodyPr>
          <a:lstStyle/>
          <a:p>
            <a:r>
              <a:rPr lang="en-US" altLang="zh-HK" sz="800" dirty="0" smtClean="0"/>
              <a:t>Stacking stools at a local noodle shop on Cheung Chau Island, HK</a:t>
            </a:r>
            <a:endParaRPr lang="zh-HK" altLang="en-US" sz="800" dirty="0"/>
          </a:p>
        </p:txBody>
      </p:sp>
    </p:spTree>
    <p:extLst>
      <p:ext uri="{BB962C8B-B14F-4D97-AF65-F5344CB8AC3E}">
        <p14:creationId xmlns:p14="http://schemas.microsoft.com/office/powerpoint/2010/main" val="1447188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CHANGING FOCUS OF DESIGN</a:t>
            </a:r>
            <a:endParaRPr lang="zh-HK" altLang="en-US" sz="1400" smtClean="0">
              <a:solidFill>
                <a:srgbClr val="564B3C"/>
              </a:solidFill>
            </a:endParaRPr>
          </a:p>
          <a:p>
            <a:endParaRPr lang="zh-HK" alt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16290" y="2438400"/>
            <a:ext cx="2458508" cy="3687763"/>
          </a:xfrm>
        </p:spPr>
      </p:pic>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OF INTERIOR ARCHITECTURAL DESIGN - AN INTRODUCTION</a:t>
            </a:r>
            <a:endParaRPr lang="zh-HK" altLang="en-US" sz="1400" dirty="0" smtClean="0">
              <a:solidFill>
                <a:srgbClr val="564B3C"/>
              </a:solidFill>
            </a:endParaRPr>
          </a:p>
          <a:p>
            <a:endParaRPr lang="zh-HK"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436658" y="2438400"/>
            <a:ext cx="2458508" cy="3687763"/>
          </a:xfrm>
        </p:spPr>
      </p:pic>
      <p:sp>
        <p:nvSpPr>
          <p:cNvPr id="4" name="TextBox 3"/>
          <p:cNvSpPr txBox="1"/>
          <p:nvPr/>
        </p:nvSpPr>
        <p:spPr>
          <a:xfrm>
            <a:off x="7897711" y="2467087"/>
            <a:ext cx="307777" cy="3428183"/>
          </a:xfrm>
          <a:prstGeom prst="rect">
            <a:avLst/>
          </a:prstGeom>
          <a:noFill/>
        </p:spPr>
        <p:txBody>
          <a:bodyPr vert="eaVert" wrap="none" rtlCol="0">
            <a:spAutoFit/>
          </a:bodyPr>
          <a:lstStyle/>
          <a:p>
            <a:r>
              <a:rPr lang="en-US" altLang="zh-HK" sz="800" dirty="0" smtClean="0"/>
              <a:t>New luxury skyscraper apartment under construction Wan Chai ,HK</a:t>
            </a:r>
            <a:endParaRPr lang="zh-HK" altLang="en-US" sz="800" dirty="0"/>
          </a:p>
        </p:txBody>
      </p:sp>
      <p:sp>
        <p:nvSpPr>
          <p:cNvPr id="7" name="TextBox 6"/>
          <p:cNvSpPr txBox="1"/>
          <p:nvPr/>
        </p:nvSpPr>
        <p:spPr>
          <a:xfrm>
            <a:off x="3642418" y="2453073"/>
            <a:ext cx="307777" cy="4002058"/>
          </a:xfrm>
          <a:prstGeom prst="rect">
            <a:avLst/>
          </a:prstGeom>
          <a:noFill/>
        </p:spPr>
        <p:txBody>
          <a:bodyPr vert="eaVert" wrap="none" rtlCol="0">
            <a:spAutoFit/>
          </a:bodyPr>
          <a:lstStyle/>
          <a:p>
            <a:r>
              <a:rPr lang="en-US" altLang="zh-HK" sz="800" dirty="0" smtClean="0"/>
              <a:t>Flower Bogota, Six Banyan Trees 1097,1373AD, restored 1900 Guangzhou China</a:t>
            </a:r>
            <a:endParaRPr lang="zh-HK" altLang="en-US" sz="800" dirty="0"/>
          </a:p>
        </p:txBody>
      </p:sp>
    </p:spTree>
    <p:extLst>
      <p:ext uri="{BB962C8B-B14F-4D97-AF65-F5344CB8AC3E}">
        <p14:creationId xmlns:p14="http://schemas.microsoft.com/office/powerpoint/2010/main" val="242320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CHANGING FOCUS OF DESIGN</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p:txBody>
          <a:bodyPr>
            <a:normAutofit/>
          </a:bodyPr>
          <a:lstStyle/>
          <a:p>
            <a:pPr marL="114300" indent="0">
              <a:buNone/>
            </a:pPr>
            <a:r>
              <a:rPr lang="en-US" altLang="zh-HK" sz="1400" dirty="0" smtClean="0"/>
              <a:t>	</a:t>
            </a:r>
          </a:p>
          <a:p>
            <a:pPr marL="114300" indent="0">
              <a:buNone/>
            </a:pPr>
            <a:endParaRPr lang="en-US" altLang="zh-HK" sz="1400" i="1" dirty="0" smtClean="0"/>
          </a:p>
          <a:p>
            <a:pPr marL="114300" indent="0">
              <a:buNone/>
            </a:pPr>
            <a:endParaRPr lang="en-US" altLang="zh-HK" sz="1400" i="1" dirty="0"/>
          </a:p>
          <a:p>
            <a:pPr marL="114300" indent="0">
              <a:buNone/>
            </a:pPr>
            <a:r>
              <a:rPr lang="en-US" altLang="zh-HK" sz="1400" i="1" dirty="0" smtClean="0"/>
              <a:t>	“This is the contradictory desire in our utopia.  We want to live in a small community with which we can identify and yet we want all the facilities of the city of millions of people.  We want to have very intense urban experiences and yet we want open space right next to us.”</a:t>
            </a:r>
          </a:p>
          <a:p>
            <a:pPr marL="114300" indent="0">
              <a:buNone/>
            </a:pPr>
            <a:endParaRPr lang="en-US" altLang="zh-HK" sz="1400" i="1" dirty="0"/>
          </a:p>
          <a:p>
            <a:pPr marL="114300" indent="0">
              <a:buNone/>
            </a:pPr>
            <a:r>
              <a:rPr lang="en-US" altLang="zh-HK" sz="1400" dirty="0" smtClean="0"/>
              <a:t>Moshe Sofdie - architect</a:t>
            </a:r>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TextBox 5"/>
          <p:cNvSpPr txBox="1"/>
          <p:nvPr/>
        </p:nvSpPr>
        <p:spPr>
          <a:xfrm>
            <a:off x="8591922" y="2924944"/>
            <a:ext cx="307777" cy="2633093"/>
          </a:xfrm>
          <a:prstGeom prst="rect">
            <a:avLst/>
          </a:prstGeom>
          <a:noFill/>
        </p:spPr>
        <p:txBody>
          <a:bodyPr vert="eaVert" wrap="none" rtlCol="0">
            <a:spAutoFit/>
          </a:bodyPr>
          <a:lstStyle/>
          <a:p>
            <a:r>
              <a:rPr lang="en-US" altLang="zh-HK" sz="800" dirty="0" smtClean="0">
                <a:solidFill>
                  <a:prstClr val="black"/>
                </a:solidFill>
              </a:rPr>
              <a:t>Guangzhou Opera house designed by Zaha Hadid</a:t>
            </a:r>
            <a:endParaRPr lang="zh-HK" altLang="en-US" sz="800" dirty="0">
              <a:solidFill>
                <a:prstClr val="black"/>
              </a:solidFill>
            </a:endParaRPr>
          </a:p>
        </p:txBody>
      </p:sp>
    </p:spTree>
    <p:extLst>
      <p:ext uri="{BB962C8B-B14F-4D97-AF65-F5344CB8AC3E}">
        <p14:creationId xmlns:p14="http://schemas.microsoft.com/office/powerpoint/2010/main" val="41438443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DESIGN SYSTEMS THINKING</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p:txBody>
          <a:bodyPr>
            <a:normAutofit/>
          </a:bodyPr>
          <a:lstStyle/>
          <a:p>
            <a:r>
              <a:rPr lang="en-US" altLang="zh-HK" sz="1400" dirty="0" smtClean="0"/>
              <a:t>Is human centered; relies on our ability to be intuitive, recognize patterns, construct ideas having emotional meaning and are functional, expressing ourselves</a:t>
            </a:r>
          </a:p>
          <a:p>
            <a:r>
              <a:rPr lang="en-US" altLang="zh-HK" sz="1400" dirty="0" smtClean="0"/>
              <a:t>Process of overlapping spaces rather than sequence of orderly steps</a:t>
            </a:r>
          </a:p>
          <a:p>
            <a:pPr lvl="1"/>
            <a:r>
              <a:rPr lang="en-US" altLang="zh-HK" sz="1400" b="1" dirty="0" smtClean="0"/>
              <a:t>Inspiration</a:t>
            </a:r>
            <a:r>
              <a:rPr lang="en-US" altLang="zh-HK" sz="1400" dirty="0" smtClean="0"/>
              <a:t>  - the problem or opportunity motivating the search for solutions</a:t>
            </a:r>
          </a:p>
          <a:p>
            <a:pPr lvl="1"/>
            <a:r>
              <a:rPr lang="en-US" altLang="zh-HK" sz="1400" b="1" dirty="0" smtClean="0"/>
              <a:t>Ideation</a:t>
            </a:r>
            <a:r>
              <a:rPr lang="en-US" altLang="zh-HK" sz="1400" dirty="0" smtClean="0"/>
              <a:t> - generating, developing and testing  ideas</a:t>
            </a:r>
          </a:p>
          <a:p>
            <a:pPr lvl="1"/>
            <a:r>
              <a:rPr lang="en-US" altLang="zh-HK" sz="1400" b="1" dirty="0" smtClean="0"/>
              <a:t>Implementation</a:t>
            </a:r>
            <a:r>
              <a:rPr lang="en-US" altLang="zh-HK" sz="1400" dirty="0" smtClean="0"/>
              <a:t> - leading to project stage and into people’s lives</a:t>
            </a:r>
          </a:p>
          <a:p>
            <a:pPr lvl="1"/>
            <a:endParaRPr lang="zh-HK" altLang="en-US" sz="10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TextBox 5"/>
          <p:cNvSpPr txBox="1"/>
          <p:nvPr/>
        </p:nvSpPr>
        <p:spPr>
          <a:xfrm>
            <a:off x="8679309" y="2971143"/>
            <a:ext cx="307777" cy="1844416"/>
          </a:xfrm>
          <a:prstGeom prst="rect">
            <a:avLst/>
          </a:prstGeom>
          <a:noFill/>
        </p:spPr>
        <p:txBody>
          <a:bodyPr vert="eaVert" wrap="none" rtlCol="0">
            <a:spAutoFit/>
          </a:bodyPr>
          <a:lstStyle/>
          <a:p>
            <a:r>
              <a:rPr lang="en-US" altLang="zh-HK" sz="800" dirty="0" smtClean="0"/>
              <a:t>Incense burning in Buddhist Temple</a:t>
            </a:r>
            <a:endParaRPr lang="zh-HK" altLang="en-US" sz="800" dirty="0"/>
          </a:p>
        </p:txBody>
      </p:sp>
    </p:spTree>
    <p:extLst>
      <p:ext uri="{BB962C8B-B14F-4D97-AF65-F5344CB8AC3E}">
        <p14:creationId xmlns:p14="http://schemas.microsoft.com/office/powerpoint/2010/main" val="2925762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DESIGN SYSTEMS THINKING</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p:txBody>
          <a:bodyPr>
            <a:normAutofit/>
          </a:bodyPr>
          <a:lstStyle/>
          <a:p>
            <a:pPr marL="114300" indent="0">
              <a:buNone/>
            </a:pPr>
            <a:endParaRPr lang="en-US" altLang="zh-HK" sz="1400" dirty="0" smtClean="0"/>
          </a:p>
          <a:p>
            <a:pPr marL="114300" indent="0">
              <a:buNone/>
            </a:pPr>
            <a:r>
              <a:rPr lang="en-US" altLang="zh-HK" sz="1400" dirty="0" smtClean="0"/>
              <a:t>Observations:</a:t>
            </a:r>
          </a:p>
          <a:p>
            <a:pPr marL="114300" indent="0">
              <a:buNone/>
            </a:pPr>
            <a:endParaRPr lang="en-US" altLang="zh-HK" sz="1400" dirty="0" smtClean="0"/>
          </a:p>
          <a:p>
            <a:r>
              <a:rPr lang="en-US" altLang="zh-HK" sz="1400" dirty="0" smtClean="0"/>
              <a:t>Inspiration, ideation and implementation steps are not always sequential</a:t>
            </a:r>
          </a:p>
          <a:p>
            <a:r>
              <a:rPr lang="en-US" altLang="zh-HK" sz="1400" dirty="0" smtClean="0"/>
              <a:t>Projects may </a:t>
            </a:r>
            <a:r>
              <a:rPr lang="en-US" altLang="zh-HK" sz="1400" b="1" dirty="0" smtClean="0"/>
              <a:t>loop back </a:t>
            </a:r>
            <a:r>
              <a:rPr lang="en-US" altLang="zh-HK" sz="1400" dirty="0" smtClean="0"/>
              <a:t>more than once as you refine ideas and explore new direction</a:t>
            </a:r>
          </a:p>
          <a:p>
            <a:r>
              <a:rPr lang="en-US" altLang="zh-HK" sz="1400" dirty="0" smtClean="0"/>
              <a:t>May feel chaotic</a:t>
            </a:r>
          </a:p>
          <a:p>
            <a:r>
              <a:rPr lang="en-US" altLang="zh-HK" sz="1400" dirty="0" smtClean="0"/>
              <a:t>Process allows for serendipity, unpredictability and whims of fate </a:t>
            </a:r>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TextBox 5"/>
          <p:cNvSpPr txBox="1"/>
          <p:nvPr/>
        </p:nvSpPr>
        <p:spPr>
          <a:xfrm>
            <a:off x="8603109" y="2971143"/>
            <a:ext cx="307777" cy="2557751"/>
          </a:xfrm>
          <a:prstGeom prst="rect">
            <a:avLst/>
          </a:prstGeom>
          <a:noFill/>
        </p:spPr>
        <p:txBody>
          <a:bodyPr vert="eaVert" wrap="none" rtlCol="0">
            <a:spAutoFit/>
          </a:bodyPr>
          <a:lstStyle/>
          <a:p>
            <a:r>
              <a:rPr lang="en-US" altLang="zh-HK" sz="800" dirty="0" smtClean="0"/>
              <a:t>Waterfront in Singapore with Artsscience museum</a:t>
            </a:r>
            <a:endParaRPr lang="zh-HK" altLang="en-US" sz="800" dirty="0"/>
          </a:p>
        </p:txBody>
      </p:sp>
    </p:spTree>
    <p:extLst>
      <p:ext uri="{BB962C8B-B14F-4D97-AF65-F5344CB8AC3E}">
        <p14:creationId xmlns:p14="http://schemas.microsoft.com/office/powerpoint/2010/main" val="28155413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DESIGN SYSTEMS THINKING</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p:txBody>
          <a:bodyPr>
            <a:normAutofit/>
          </a:bodyPr>
          <a:lstStyle/>
          <a:p>
            <a:endParaRPr lang="en-US" altLang="zh-HK" sz="1400" dirty="0" smtClean="0"/>
          </a:p>
          <a:p>
            <a:r>
              <a:rPr lang="en-US" altLang="zh-HK" sz="1400" dirty="0" smtClean="0"/>
              <a:t>Interior architectural </a:t>
            </a:r>
            <a:r>
              <a:rPr lang="en-US" altLang="zh-HK" sz="1400" b="1" dirty="0" smtClean="0"/>
              <a:t>design studio class </a:t>
            </a:r>
            <a:r>
              <a:rPr lang="en-US" altLang="zh-HK" sz="1400" dirty="0" smtClean="0"/>
              <a:t>embedded in the traditions of creative problem solving</a:t>
            </a:r>
          </a:p>
          <a:p>
            <a:r>
              <a:rPr lang="en-US" altLang="zh-HK" sz="1400" b="1" dirty="0" smtClean="0"/>
              <a:t>Student’s responsibility </a:t>
            </a:r>
            <a:r>
              <a:rPr lang="en-US" altLang="zh-HK" sz="1400" dirty="0" smtClean="0"/>
              <a:t>- to explore problems without known results</a:t>
            </a:r>
          </a:p>
          <a:p>
            <a:pPr lvl="1"/>
            <a:r>
              <a:rPr lang="en-US" altLang="zh-HK" sz="1400" dirty="0" smtClean="0"/>
              <a:t>Experience personal process of discovery </a:t>
            </a:r>
          </a:p>
          <a:p>
            <a:r>
              <a:rPr lang="en-US" altLang="zh-HK" sz="1400" b="1" dirty="0" smtClean="0"/>
              <a:t>Instructor’s responsibility </a:t>
            </a:r>
            <a:r>
              <a:rPr lang="en-US" altLang="zh-HK" sz="1400" dirty="0" smtClean="0"/>
              <a:t>- to map a sequence of smaller steps towards a broader vision</a:t>
            </a:r>
          </a:p>
          <a:p>
            <a:pPr lvl="1"/>
            <a:r>
              <a:rPr lang="en-US" altLang="zh-HK" sz="1400" dirty="0" smtClean="0"/>
              <a:t>Facilitate frameworks to a larger global approach to change</a:t>
            </a:r>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79752" y="3068960"/>
            <a:ext cx="4041775" cy="2141938"/>
          </a:xfrm>
        </p:spPr>
      </p:pic>
      <p:sp>
        <p:nvSpPr>
          <p:cNvPr id="6" name="TextBox 5"/>
          <p:cNvSpPr txBox="1"/>
          <p:nvPr/>
        </p:nvSpPr>
        <p:spPr>
          <a:xfrm>
            <a:off x="8715922" y="2996952"/>
            <a:ext cx="307777" cy="2397451"/>
          </a:xfrm>
          <a:prstGeom prst="rect">
            <a:avLst/>
          </a:prstGeom>
          <a:noFill/>
        </p:spPr>
        <p:txBody>
          <a:bodyPr vert="eaVert" wrap="none" rtlCol="0">
            <a:spAutoFit/>
          </a:bodyPr>
          <a:lstStyle/>
          <a:p>
            <a:pPr lvl="0"/>
            <a:r>
              <a:rPr lang="en-US" altLang="zh-HK" sz="800" dirty="0">
                <a:solidFill>
                  <a:prstClr val="black"/>
                </a:solidFill>
              </a:rPr>
              <a:t>My 32 m apartment – a 30 year transformation</a:t>
            </a:r>
            <a:endParaRPr lang="zh-HK" altLang="en-US" sz="800" dirty="0">
              <a:solidFill>
                <a:prstClr val="black"/>
              </a:solidFill>
            </a:endParaRPr>
          </a:p>
        </p:txBody>
      </p:sp>
    </p:spTree>
    <p:extLst>
      <p:ext uri="{BB962C8B-B14F-4D97-AF65-F5344CB8AC3E}">
        <p14:creationId xmlns:p14="http://schemas.microsoft.com/office/powerpoint/2010/main" val="3076497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DESIGN SYSTEMS THINKING</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p:txBody>
          <a:bodyPr>
            <a:normAutofit/>
          </a:bodyPr>
          <a:lstStyle/>
          <a:p>
            <a:endParaRPr lang="en-US" altLang="zh-HK" sz="1400" i="1" dirty="0" smtClean="0"/>
          </a:p>
          <a:p>
            <a:endParaRPr lang="en-US" altLang="zh-HK" sz="1400" i="1" dirty="0"/>
          </a:p>
          <a:p>
            <a:pPr marL="114300" indent="0">
              <a:buNone/>
            </a:pPr>
            <a:r>
              <a:rPr lang="en-US" altLang="zh-HK" sz="1400" i="1" dirty="0" smtClean="0"/>
              <a:t>	“The experienced, creative designer withholds judgment, </a:t>
            </a:r>
            <a:br>
              <a:rPr lang="en-US" altLang="zh-HK" sz="1400" i="1" dirty="0" smtClean="0"/>
            </a:br>
            <a:r>
              <a:rPr lang="en-US" altLang="zh-HK" sz="1400" i="1" dirty="0" smtClean="0"/>
              <a:t>resists preconceived solutions and </a:t>
            </a:r>
            <a:br>
              <a:rPr lang="en-US" altLang="zh-HK" sz="1400" i="1" dirty="0" smtClean="0"/>
            </a:br>
            <a:r>
              <a:rPr lang="en-US" altLang="zh-HK" sz="1400" i="1" dirty="0" smtClean="0"/>
              <a:t>the pressure to synthesize until all the information is in.  He/She refuses to make sketches until he/she knows the clients problem…”</a:t>
            </a:r>
          </a:p>
          <a:p>
            <a:endParaRPr lang="en-US" altLang="zh-HK" sz="1400" dirty="0"/>
          </a:p>
          <a:p>
            <a:pPr marL="114300" indent="0">
              <a:buNone/>
            </a:pPr>
            <a:r>
              <a:rPr lang="en-US" altLang="zh-HK" sz="1400" dirty="0" smtClean="0"/>
              <a:t>William Pena, Steven </a:t>
            </a:r>
            <a:r>
              <a:rPr lang="en-US" altLang="zh-HK" sz="1400" dirty="0" err="1" smtClean="0"/>
              <a:t>Parshall</a:t>
            </a:r>
            <a:r>
              <a:rPr lang="en-US" altLang="zh-HK" sz="1400" dirty="0" smtClean="0"/>
              <a:t> </a:t>
            </a:r>
            <a:br>
              <a:rPr lang="en-US" altLang="zh-HK" sz="1400" dirty="0" smtClean="0"/>
            </a:br>
            <a:r>
              <a:rPr lang="en-US" altLang="zh-HK" sz="1400" dirty="0" smtClean="0"/>
              <a:t>and </a:t>
            </a:r>
            <a:r>
              <a:rPr lang="en-US" altLang="zh-HK" sz="1400" dirty="0" err="1" smtClean="0"/>
              <a:t>Keven</a:t>
            </a:r>
            <a:r>
              <a:rPr lang="en-US" altLang="zh-HK" sz="1400" dirty="0" smtClean="0"/>
              <a:t> Kelly - 1987</a:t>
            </a:r>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TextBox 5"/>
          <p:cNvSpPr txBox="1"/>
          <p:nvPr/>
        </p:nvSpPr>
        <p:spPr>
          <a:xfrm>
            <a:off x="8617322" y="2924944"/>
            <a:ext cx="307777" cy="1743426"/>
          </a:xfrm>
          <a:prstGeom prst="rect">
            <a:avLst/>
          </a:prstGeom>
          <a:noFill/>
        </p:spPr>
        <p:txBody>
          <a:bodyPr vert="eaVert" wrap="none" rtlCol="0">
            <a:spAutoFit/>
          </a:bodyPr>
          <a:lstStyle/>
          <a:p>
            <a:r>
              <a:rPr lang="en-US" altLang="zh-HK" sz="800" dirty="0" smtClean="0"/>
              <a:t>LaSalle College of Arts Singapore</a:t>
            </a:r>
            <a:endParaRPr lang="zh-HK" altLang="en-US" sz="800" dirty="0"/>
          </a:p>
        </p:txBody>
      </p:sp>
    </p:spTree>
    <p:extLst>
      <p:ext uri="{BB962C8B-B14F-4D97-AF65-F5344CB8AC3E}">
        <p14:creationId xmlns:p14="http://schemas.microsoft.com/office/powerpoint/2010/main" val="561352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HOW DID WE GET HERE?</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p:txBody>
          <a:bodyPr>
            <a:normAutofit/>
          </a:bodyPr>
          <a:lstStyle/>
          <a:p>
            <a:pPr marL="114300" indent="0">
              <a:buNone/>
            </a:pPr>
            <a:r>
              <a:rPr lang="en-US" altLang="zh-HK" sz="1400" dirty="0" smtClean="0"/>
              <a:t>MYTH OF AMERICAN SHELTER</a:t>
            </a:r>
          </a:p>
          <a:p>
            <a:pPr marL="114300" indent="0">
              <a:buNone/>
            </a:pPr>
            <a:endParaRPr lang="en-US" altLang="zh-HK" sz="1400" dirty="0" smtClean="0"/>
          </a:p>
          <a:p>
            <a:pPr marL="114300" indent="0">
              <a:buNone/>
            </a:pPr>
            <a:r>
              <a:rPr lang="en-US" altLang="zh-HK" sz="1400" i="1" dirty="0" smtClean="0"/>
              <a:t>“Most people would prefer to live in a single family detached home, and through hard work and thrift they could afford it.  The reality is most people are different.”</a:t>
            </a:r>
          </a:p>
          <a:p>
            <a:pPr marL="114300" indent="0">
              <a:buNone/>
            </a:pPr>
            <a:r>
              <a:rPr lang="en-US" altLang="zh-HK" sz="1400" dirty="0" smtClean="0"/>
              <a:t>Robert P. Gordon - 2011</a:t>
            </a:r>
          </a:p>
          <a:p>
            <a:pPr marL="114300" indent="0">
              <a:buNone/>
            </a:pPr>
            <a:endParaRPr lang="en-US" altLang="zh-HK" sz="1400" dirty="0"/>
          </a:p>
          <a:p>
            <a:pPr marL="114300" indent="0">
              <a:buNone/>
            </a:pPr>
            <a:r>
              <a:rPr lang="en-US" altLang="zh-HK" sz="1400" dirty="0" smtClean="0"/>
              <a:t>Fact – With evolving family structures, economy difficulties, rising energy costs, crowded highways, and changing job locations, the goal of the single family dwelling is no longer feasible for most people.</a:t>
            </a:r>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TextBox 5"/>
          <p:cNvSpPr txBox="1"/>
          <p:nvPr/>
        </p:nvSpPr>
        <p:spPr>
          <a:xfrm>
            <a:off x="8615809" y="2936987"/>
            <a:ext cx="307777" cy="2333331"/>
          </a:xfrm>
          <a:prstGeom prst="rect">
            <a:avLst/>
          </a:prstGeom>
          <a:noFill/>
        </p:spPr>
        <p:txBody>
          <a:bodyPr vert="eaVert" wrap="none" rtlCol="0">
            <a:spAutoFit/>
          </a:bodyPr>
          <a:lstStyle/>
          <a:p>
            <a:r>
              <a:rPr lang="en-US" altLang="zh-HK" sz="800" dirty="0" smtClean="0"/>
              <a:t>Chinese New Year Display Wan Chai HK 2012</a:t>
            </a:r>
            <a:endParaRPr lang="zh-HK" altLang="en-US" sz="800" dirty="0"/>
          </a:p>
        </p:txBody>
      </p:sp>
    </p:spTree>
    <p:extLst>
      <p:ext uri="{BB962C8B-B14F-4D97-AF65-F5344CB8AC3E}">
        <p14:creationId xmlns:p14="http://schemas.microsoft.com/office/powerpoint/2010/main" val="831831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a:xfrm>
            <a:off x="426128" y="1722438"/>
            <a:ext cx="4040188" cy="1850578"/>
          </a:xfrm>
        </p:spPr>
        <p:txBody>
          <a:bodyPr anchor="t"/>
          <a:lstStyle/>
          <a:p>
            <a:pPr lvl="0" algn="l">
              <a:buClr>
                <a:srgbClr val="93A299"/>
              </a:buClr>
            </a:pPr>
            <a:r>
              <a:rPr lang="en-US" altLang="zh-HK" sz="1400" dirty="0" smtClean="0">
                <a:solidFill>
                  <a:srgbClr val="564B3C"/>
                </a:solidFill>
              </a:rPr>
              <a:t>HOW DID WE GET HERE?</a:t>
            </a:r>
          </a:p>
          <a:p>
            <a:pPr lvl="0" algn="l">
              <a:buClr>
                <a:srgbClr val="93A299"/>
              </a:buClr>
            </a:pPr>
            <a:endParaRPr lang="zh-HK" altLang="en-US" sz="1400" dirty="0">
              <a:solidFill>
                <a:srgbClr val="564B3C"/>
              </a:solidFill>
            </a:endParaRPr>
          </a:p>
          <a:p>
            <a:pPr marL="285750" indent="-285750" algn="l">
              <a:buFont typeface="Arial" pitchFamily="34" charset="0"/>
              <a:buChar char="•"/>
            </a:pPr>
            <a:r>
              <a:rPr lang="en-US" altLang="zh-HK" sz="1400" b="0" dirty="0" smtClean="0">
                <a:solidFill>
                  <a:srgbClr val="564B3C"/>
                </a:solidFill>
              </a:rPr>
              <a:t>Globalization has led to the growth of population in large cities around the world. Two thirds of the world’s population are in Asia Pacific, 70% in cities. </a:t>
            </a:r>
          </a:p>
          <a:p>
            <a:pPr algn="l"/>
            <a:endParaRPr lang="zh-HK" altLang="en-US" sz="1400" dirty="0"/>
          </a:p>
        </p:txBody>
      </p:sp>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5536" y="3717032"/>
            <a:ext cx="4040188" cy="2736304"/>
          </a:xfrm>
        </p:spPr>
      </p:pic>
      <p:sp>
        <p:nvSpPr>
          <p:cNvPr id="5" name="Text Placeholder 4"/>
          <p:cNvSpPr>
            <a:spLocks noGrp="1"/>
          </p:cNvSpPr>
          <p:nvPr>
            <p:ph type="body" sz="quarter" idx="3"/>
          </p:nvPr>
        </p:nvSpPr>
        <p:spPr>
          <a:xfrm>
            <a:off x="4645025" y="1722438"/>
            <a:ext cx="4041775" cy="770458"/>
          </a:xfrm>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INTRODUCTION</a:t>
            </a:r>
          </a:p>
          <a:p>
            <a:pPr algn="l">
              <a:buClr>
                <a:srgbClr val="93A299"/>
              </a:buClr>
            </a:pPr>
            <a:r>
              <a:rPr lang="en-US" altLang="zh-HK" sz="1400" b="0" dirty="0">
                <a:solidFill>
                  <a:srgbClr val="564B3C"/>
                </a:solidFill>
              </a:rPr>
              <a:t>Some of the world’s most densely populated places </a:t>
            </a:r>
            <a:r>
              <a:rPr lang="en-US" altLang="zh-HK" sz="1400" b="0" dirty="0" smtClean="0">
                <a:solidFill>
                  <a:srgbClr val="564B3C"/>
                </a:solidFill>
              </a:rPr>
              <a:t>(people </a:t>
            </a:r>
            <a:r>
              <a:rPr lang="en-US" altLang="zh-HK" sz="1400" b="0" dirty="0">
                <a:solidFill>
                  <a:srgbClr val="564B3C"/>
                </a:solidFill>
              </a:rPr>
              <a:t>per square mile</a:t>
            </a:r>
            <a:r>
              <a:rPr lang="en-US" altLang="zh-HK" sz="1400" b="0" dirty="0" smtClean="0">
                <a:solidFill>
                  <a:srgbClr val="564B3C"/>
                </a:solidFill>
              </a:rPr>
              <a:t>):</a:t>
            </a:r>
            <a:endParaRPr lang="en-US" altLang="zh-HK" sz="1400" b="0" dirty="0">
              <a:solidFill>
                <a:srgbClr val="564B3C"/>
              </a:solidFill>
            </a:endParaRPr>
          </a:p>
          <a:p>
            <a:pPr lvl="0" algn="l">
              <a:buClr>
                <a:srgbClr val="93A299"/>
              </a:buClr>
            </a:pPr>
            <a:endParaRPr lang="en-US" altLang="zh-HK" sz="1400" dirty="0">
              <a:solidFill>
                <a:srgbClr val="564B3C"/>
              </a:solidFill>
            </a:endParaRPr>
          </a:p>
          <a:p>
            <a:pPr lvl="0" algn="l">
              <a:buClr>
                <a:srgbClr val="93A299"/>
              </a:buClr>
            </a:pP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704036" y="3645024"/>
            <a:ext cx="4041775" cy="2783582"/>
          </a:xfrm>
        </p:spPr>
      </p:pic>
      <p:sp>
        <p:nvSpPr>
          <p:cNvPr id="4" name="TextBox 3"/>
          <p:cNvSpPr txBox="1"/>
          <p:nvPr/>
        </p:nvSpPr>
        <p:spPr>
          <a:xfrm>
            <a:off x="4716014" y="2787238"/>
            <a:ext cx="4029795" cy="600164"/>
          </a:xfrm>
          <a:prstGeom prst="rect">
            <a:avLst/>
          </a:prstGeom>
          <a:noFill/>
        </p:spPr>
        <p:txBody>
          <a:bodyPr wrap="square" numCol="2" rtlCol="0">
            <a:spAutoFit/>
          </a:bodyPr>
          <a:lstStyle/>
          <a:p>
            <a:r>
              <a:rPr lang="en-US" altLang="zh-HK" sz="1100" dirty="0" smtClean="0"/>
              <a:t>Macau SAR	73,000</a:t>
            </a:r>
          </a:p>
          <a:p>
            <a:r>
              <a:rPr lang="en-US" altLang="zh-HK" sz="1100" dirty="0" smtClean="0"/>
              <a:t>Hong Kong	72,000</a:t>
            </a:r>
          </a:p>
          <a:p>
            <a:r>
              <a:rPr lang="en-US" altLang="zh-HK" sz="1100" dirty="0" smtClean="0"/>
              <a:t>Beijing    	</a:t>
            </a:r>
            <a:r>
              <a:rPr lang="en-US" altLang="zh-HK" sz="1100" dirty="0"/>
              <a:t>6</a:t>
            </a:r>
            <a:r>
              <a:rPr lang="en-US" altLang="zh-HK" sz="1100" dirty="0" smtClean="0"/>
              <a:t>1,000</a:t>
            </a:r>
          </a:p>
          <a:p>
            <a:r>
              <a:rPr lang="en-US" altLang="zh-HK" sz="1100" dirty="0" smtClean="0"/>
              <a:t>New York City 24,000</a:t>
            </a:r>
          </a:p>
          <a:p>
            <a:r>
              <a:rPr lang="en-US" altLang="zh-HK" sz="1100" dirty="0" smtClean="0"/>
              <a:t>Singapore	  18,000 </a:t>
            </a:r>
          </a:p>
          <a:p>
            <a:r>
              <a:rPr lang="en-US" altLang="zh-HK" sz="1100" dirty="0" smtClean="0"/>
              <a:t>Chicago	  12,252 </a:t>
            </a:r>
          </a:p>
        </p:txBody>
      </p:sp>
    </p:spTree>
    <p:extLst>
      <p:ext uri="{BB962C8B-B14F-4D97-AF65-F5344CB8AC3E}">
        <p14:creationId xmlns:p14="http://schemas.microsoft.com/office/powerpoint/2010/main" val="598753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HOW DID WE GET HERE?</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p:txBody>
          <a:bodyPr>
            <a:normAutofit/>
          </a:bodyPr>
          <a:lstStyle/>
          <a:p>
            <a:pPr marL="114300" indent="0">
              <a:buNone/>
            </a:pPr>
            <a:r>
              <a:rPr lang="en-US" altLang="zh-HK" sz="1400" b="1" dirty="0" smtClean="0"/>
              <a:t>US TREND</a:t>
            </a:r>
          </a:p>
          <a:p>
            <a:pPr marL="114300" indent="0">
              <a:buNone/>
            </a:pPr>
            <a:endParaRPr lang="en-US" altLang="zh-HK" sz="1400" b="1" dirty="0" smtClean="0"/>
          </a:p>
          <a:p>
            <a:pPr marL="114300" indent="0">
              <a:buNone/>
            </a:pPr>
            <a:r>
              <a:rPr lang="en-US" altLang="zh-HK" sz="1400" dirty="0" smtClean="0"/>
              <a:t>	</a:t>
            </a:r>
            <a:r>
              <a:rPr lang="en-US" altLang="zh-HK" sz="1400" i="1" dirty="0" smtClean="0"/>
              <a:t>“Radical rearrangement in which people who possess money and choice are increasingly </a:t>
            </a:r>
            <a:r>
              <a:rPr lang="en-US" altLang="zh-HK" sz="1400" b="1" i="1" dirty="0" smtClean="0"/>
              <a:t>living in the center</a:t>
            </a:r>
            <a:r>
              <a:rPr lang="en-US" altLang="zh-HK" sz="1400" i="1" dirty="0" smtClean="0"/>
              <a:t>, while newcomers and poor settle in the suburbs.”</a:t>
            </a:r>
          </a:p>
          <a:p>
            <a:endParaRPr lang="en-US" altLang="zh-HK" sz="1400" dirty="0"/>
          </a:p>
          <a:p>
            <a:pPr marL="114300" indent="0">
              <a:buNone/>
            </a:pPr>
            <a:r>
              <a:rPr lang="en-US" altLang="zh-HK" sz="1400" dirty="0" smtClean="0"/>
              <a:t>Alan </a:t>
            </a:r>
            <a:r>
              <a:rPr lang="en-US" altLang="zh-HK" sz="1400" dirty="0" err="1" smtClean="0"/>
              <a:t>Ehrenhalt</a:t>
            </a:r>
            <a:r>
              <a:rPr lang="en-US" altLang="zh-HK" sz="1400" dirty="0" smtClean="0"/>
              <a:t> –The Great </a:t>
            </a:r>
            <a:r>
              <a:rPr lang="en-US" altLang="zh-HK" sz="1400" dirty="0"/>
              <a:t>Migration – Inversion </a:t>
            </a:r>
            <a:r>
              <a:rPr lang="en-US" altLang="zh-HK" sz="1400" dirty="0" smtClean="0"/>
              <a:t>of the American City, 2012</a:t>
            </a:r>
          </a:p>
          <a:p>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Content Placeholder 11"/>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36658" y="2438400"/>
            <a:ext cx="2458508" cy="3687763"/>
          </a:xfrm>
        </p:spPr>
      </p:pic>
      <p:sp>
        <p:nvSpPr>
          <p:cNvPr id="6" name="TextBox 5"/>
          <p:cNvSpPr txBox="1"/>
          <p:nvPr/>
        </p:nvSpPr>
        <p:spPr>
          <a:xfrm>
            <a:off x="8110264" y="2492896"/>
            <a:ext cx="307777" cy="92398"/>
          </a:xfrm>
          <a:prstGeom prst="rect">
            <a:avLst/>
          </a:prstGeom>
          <a:noFill/>
        </p:spPr>
        <p:txBody>
          <a:bodyPr vert="eaVert" wrap="none" rtlCol="0">
            <a:spAutoFit/>
          </a:bodyPr>
          <a:lstStyle/>
          <a:p>
            <a:endParaRPr lang="zh-HK" altLang="en-US" sz="800" dirty="0"/>
          </a:p>
        </p:txBody>
      </p:sp>
      <p:sp>
        <p:nvSpPr>
          <p:cNvPr id="7" name="TextBox 6"/>
          <p:cNvSpPr txBox="1"/>
          <p:nvPr/>
        </p:nvSpPr>
        <p:spPr>
          <a:xfrm>
            <a:off x="7884367" y="2458492"/>
            <a:ext cx="307777" cy="1560684"/>
          </a:xfrm>
          <a:prstGeom prst="rect">
            <a:avLst/>
          </a:prstGeom>
          <a:noFill/>
        </p:spPr>
        <p:txBody>
          <a:bodyPr vert="eaVert" wrap="none" rtlCol="0">
            <a:spAutoFit/>
          </a:bodyPr>
          <a:lstStyle/>
          <a:p>
            <a:r>
              <a:rPr lang="en-US" altLang="zh-HK" sz="800" dirty="0" smtClean="0"/>
              <a:t>Guangzhou China skyscraper</a:t>
            </a:r>
            <a:endParaRPr lang="zh-HK" altLang="en-US" sz="800" dirty="0"/>
          </a:p>
        </p:txBody>
      </p:sp>
    </p:spTree>
    <p:extLst>
      <p:ext uri="{BB962C8B-B14F-4D97-AF65-F5344CB8AC3E}">
        <p14:creationId xmlns:p14="http://schemas.microsoft.com/office/powerpoint/2010/main" val="4177192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HOW DID WE GET HERE?</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a:xfrm>
            <a:off x="395536" y="2865388"/>
            <a:ext cx="4040188" cy="3687762"/>
          </a:xfrm>
        </p:spPr>
        <p:txBody>
          <a:bodyPr>
            <a:normAutofit/>
          </a:bodyPr>
          <a:lstStyle/>
          <a:p>
            <a:pPr marL="114300" indent="0">
              <a:buNone/>
            </a:pPr>
            <a:r>
              <a:rPr lang="en-US" altLang="zh-HK" sz="1400" b="1" dirty="0" smtClean="0"/>
              <a:t>CURRENT DEBATE IN ARCHITECTURE</a:t>
            </a:r>
          </a:p>
          <a:p>
            <a:pPr marL="114300" indent="0">
              <a:buNone/>
            </a:pPr>
            <a:endParaRPr lang="en-US" altLang="zh-HK" sz="1400" b="1" dirty="0"/>
          </a:p>
          <a:p>
            <a:pPr lvl="0">
              <a:buClr>
                <a:srgbClr val="93A299"/>
              </a:buClr>
            </a:pPr>
            <a:r>
              <a:rPr lang="en-US" altLang="zh-HK" sz="1400" dirty="0">
                <a:solidFill>
                  <a:srgbClr val="564B3C"/>
                </a:solidFill>
              </a:rPr>
              <a:t>Most </a:t>
            </a:r>
            <a:r>
              <a:rPr lang="en-US" altLang="zh-HK" sz="1400" dirty="0" smtClean="0">
                <a:solidFill>
                  <a:srgbClr val="564B3C"/>
                </a:solidFill>
              </a:rPr>
              <a:t>design </a:t>
            </a:r>
            <a:r>
              <a:rPr lang="en-US" altLang="zh-HK" sz="1400" dirty="0">
                <a:solidFill>
                  <a:srgbClr val="564B3C"/>
                </a:solidFill>
              </a:rPr>
              <a:t>opportunities are in </a:t>
            </a:r>
            <a:r>
              <a:rPr lang="en-US" altLang="zh-HK" sz="1400" dirty="0" smtClean="0">
                <a:solidFill>
                  <a:srgbClr val="564B3C"/>
                </a:solidFill>
              </a:rPr>
              <a:t>Asia, specifically China</a:t>
            </a:r>
            <a:endParaRPr lang="en-US" altLang="zh-HK" sz="1400" dirty="0">
              <a:solidFill>
                <a:srgbClr val="564B3C"/>
              </a:solidFill>
            </a:endParaRPr>
          </a:p>
          <a:p>
            <a:r>
              <a:rPr lang="en-US" altLang="zh-HK" sz="1400" dirty="0" smtClean="0"/>
              <a:t>Humanizing mega-scale due to population density or sculpture and persona celebrity architecture…</a:t>
            </a:r>
          </a:p>
          <a:p>
            <a:r>
              <a:rPr lang="en-US" altLang="zh-HK" sz="1400" dirty="0" smtClean="0"/>
              <a:t>899: number of current interior architecture jobs listed in Hong Kong on</a:t>
            </a:r>
            <a:br>
              <a:rPr lang="en-US" altLang="zh-HK" sz="1400" dirty="0" smtClean="0"/>
            </a:br>
            <a:r>
              <a:rPr lang="en-US" altLang="zh-HK" sz="1400" dirty="0" smtClean="0"/>
              <a:t>www.</a:t>
            </a:r>
            <a:r>
              <a:rPr lang="en-US" altLang="zh-HK" sz="200" dirty="0" smtClean="0"/>
              <a:t> </a:t>
            </a:r>
            <a:r>
              <a:rPr lang="en-US" altLang="zh-HK" sz="1400" dirty="0" smtClean="0"/>
              <a:t>jobsDB.com.hk</a:t>
            </a:r>
            <a:endParaRPr lang="en-US" altLang="zh-HK" sz="1400" dirty="0" smtClean="0">
              <a:solidFill>
                <a:schemeClr val="tx1"/>
              </a:solidFill>
            </a:endParaRPr>
          </a:p>
          <a:p>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TextBox 5"/>
          <p:cNvSpPr txBox="1"/>
          <p:nvPr/>
        </p:nvSpPr>
        <p:spPr>
          <a:xfrm>
            <a:off x="8615809" y="2924944"/>
            <a:ext cx="307777" cy="1317027"/>
          </a:xfrm>
          <a:prstGeom prst="rect">
            <a:avLst/>
          </a:prstGeom>
          <a:noFill/>
        </p:spPr>
        <p:txBody>
          <a:bodyPr vert="eaVert" wrap="none" rtlCol="0">
            <a:spAutoFit/>
          </a:bodyPr>
          <a:lstStyle/>
          <a:p>
            <a:r>
              <a:rPr lang="en-US" altLang="zh-HK" sz="800" dirty="0" smtClean="0"/>
              <a:t>Tsim  Sha Tsui Hong Kong</a:t>
            </a:r>
            <a:endParaRPr lang="zh-HK" altLang="en-US" sz="800" dirty="0"/>
          </a:p>
        </p:txBody>
      </p:sp>
    </p:spTree>
    <p:extLst>
      <p:ext uri="{BB962C8B-B14F-4D97-AF65-F5344CB8AC3E}">
        <p14:creationId xmlns:p14="http://schemas.microsoft.com/office/powerpoint/2010/main" val="3134206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zh-HK" altLang="en-US" dirty="0"/>
          </a:p>
        </p:txBody>
      </p:sp>
      <p:sp>
        <p:nvSpPr>
          <p:cNvPr id="6" name="Content Placeholder 5"/>
          <p:cNvSpPr>
            <a:spLocks noGrp="1"/>
          </p:cNvSpPr>
          <p:nvPr>
            <p:ph sz="half" idx="1"/>
          </p:nvPr>
        </p:nvSpPr>
        <p:spPr/>
        <p:txBody>
          <a:bodyPr>
            <a:normAutofit/>
          </a:bodyPr>
          <a:lstStyle/>
          <a:p>
            <a:endParaRPr lang="en-US" altLang="zh-HK" sz="1400" dirty="0" smtClean="0"/>
          </a:p>
          <a:p>
            <a:pPr marL="114300" indent="0">
              <a:buNone/>
            </a:pPr>
            <a:r>
              <a:rPr lang="en-US" altLang="zh-HK" sz="1400" b="1" dirty="0" smtClean="0"/>
              <a:t>CHAFFEY COLLEGE</a:t>
            </a:r>
          </a:p>
          <a:p>
            <a:pPr marL="114300" indent="0">
              <a:buNone/>
            </a:pPr>
            <a:endParaRPr lang="en-US" altLang="zh-HK" sz="1400" b="1" dirty="0"/>
          </a:p>
          <a:p>
            <a:pPr marL="114300" indent="0">
              <a:buNone/>
            </a:pPr>
            <a:r>
              <a:rPr lang="en-US" altLang="zh-HK" sz="1400" b="1" dirty="0"/>
              <a:t>FUNDAMENTALS OF INTERIOR ARCHITECTURAL DESIGN </a:t>
            </a:r>
            <a:r>
              <a:rPr lang="en-US" altLang="zh-HK" sz="1400" b="1" dirty="0" smtClean="0"/>
              <a:t/>
            </a:r>
            <a:br>
              <a:rPr lang="en-US" altLang="zh-HK" sz="1400" b="1" dirty="0" smtClean="0"/>
            </a:br>
            <a:r>
              <a:rPr lang="en-US" altLang="zh-HK" sz="1400" b="1" dirty="0" smtClean="0"/>
              <a:t>- </a:t>
            </a:r>
            <a:r>
              <a:rPr lang="en-US" altLang="zh-HK" sz="1400" b="1" dirty="0"/>
              <a:t>AN INTRODUCTION</a:t>
            </a:r>
          </a:p>
          <a:p>
            <a:pPr marL="114300" indent="0">
              <a:buNone/>
            </a:pPr>
            <a:endParaRPr lang="en-US" altLang="zh-HK" sz="1400" b="1" dirty="0"/>
          </a:p>
          <a:p>
            <a:pPr marL="114300" indent="0">
              <a:buNone/>
            </a:pPr>
            <a:r>
              <a:rPr lang="en-US" altLang="zh-HK" sz="1400" b="1" dirty="0" smtClean="0"/>
              <a:t>PROFESSION OF DESIGN </a:t>
            </a:r>
          </a:p>
          <a:p>
            <a:pPr marL="114300" indent="0">
              <a:buNone/>
            </a:pPr>
            <a:r>
              <a:rPr lang="en-US" altLang="zh-HK" sz="1400" b="1" dirty="0" smtClean="0"/>
              <a:t>CHANGING FOCUS OF DESIGN</a:t>
            </a:r>
          </a:p>
          <a:p>
            <a:pPr marL="114300" indent="0">
              <a:buNone/>
            </a:pPr>
            <a:r>
              <a:rPr lang="en-US" altLang="zh-HK" sz="1400" b="1" dirty="0" smtClean="0"/>
              <a:t>DESIGN SYSTEMS THINKING</a:t>
            </a:r>
          </a:p>
          <a:p>
            <a:pPr marL="114300" indent="0">
              <a:buNone/>
            </a:pPr>
            <a:r>
              <a:rPr lang="en-US" altLang="zh-HK" sz="1400" b="1" dirty="0" smtClean="0"/>
              <a:t>HOW DID WE GET HERE?</a:t>
            </a:r>
          </a:p>
          <a:p>
            <a:pPr marL="114300" indent="0">
              <a:buNone/>
            </a:pPr>
            <a:r>
              <a:rPr lang="en-US" altLang="zh-HK" sz="1400" b="1" dirty="0" smtClean="0"/>
              <a:t>GLOBAL CITIZENSHIP &amp; SOCIAL JUSTICE</a:t>
            </a:r>
          </a:p>
          <a:p>
            <a:pPr marL="114300" indent="0">
              <a:buNone/>
            </a:pPr>
            <a:r>
              <a:rPr lang="en-US" altLang="zh-HK" sz="1400" b="1" dirty="0" smtClean="0"/>
              <a:t>HOW WE TOUCH &amp; CHANGE LIVES</a:t>
            </a:r>
          </a:p>
          <a:p>
            <a:pPr marL="114300" indent="0">
              <a:buNone/>
            </a:pPr>
            <a:endParaRPr lang="en-US" altLang="zh-HK" sz="1400" b="1" dirty="0" smtClean="0"/>
          </a:p>
          <a:p>
            <a:pPr marL="114300" indent="0">
              <a:buNone/>
            </a:pPr>
            <a:endParaRPr lang="en-US" altLang="zh-HK" sz="1400" b="1" dirty="0" smtClean="0"/>
          </a:p>
          <a:p>
            <a:pPr marL="114300" indent="0">
              <a:buNone/>
            </a:pPr>
            <a:endParaRPr lang="zh-HK" altLang="en-US" sz="1400" b="1"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60032" y="1719263"/>
            <a:ext cx="3816424" cy="4406900"/>
          </a:xfrm>
        </p:spPr>
      </p:pic>
      <p:pic>
        <p:nvPicPr>
          <p:cNvPr id="1028" name="Picture 4" descr="C:\Users\hp-user\Documents\My Photos\Device Camera Shots\ext_sd\100MEDIA\santa monica presentation\KirstenCookDesign_logo_G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04664"/>
            <a:ext cx="5760640" cy="6116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16800" y="1700808"/>
            <a:ext cx="307777" cy="2153795"/>
          </a:xfrm>
          <a:prstGeom prst="rect">
            <a:avLst/>
          </a:prstGeom>
          <a:noFill/>
        </p:spPr>
        <p:txBody>
          <a:bodyPr vert="eaVert" wrap="none" rtlCol="0">
            <a:spAutoFit/>
          </a:bodyPr>
          <a:lstStyle/>
          <a:p>
            <a:r>
              <a:rPr lang="en-US" altLang="zh-HK" sz="800" dirty="0" smtClean="0"/>
              <a:t>Doors at Giant Buddha, Lantau Island, HK</a:t>
            </a:r>
            <a:endParaRPr lang="zh-HK" altLang="en-US" sz="800" dirty="0"/>
          </a:p>
        </p:txBody>
      </p:sp>
    </p:spTree>
    <p:extLst>
      <p:ext uri="{BB962C8B-B14F-4D97-AF65-F5344CB8AC3E}">
        <p14:creationId xmlns:p14="http://schemas.microsoft.com/office/powerpoint/2010/main" val="525626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GLOBAL CITIZENSHIP &amp; SOCIAL JUSTICE</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a:xfrm>
            <a:off x="426128" y="2438400"/>
            <a:ext cx="4217880" cy="3687762"/>
          </a:xfrm>
        </p:spPr>
        <p:txBody>
          <a:bodyPr>
            <a:normAutofit fontScale="92500" lnSpcReduction="10000"/>
          </a:bodyPr>
          <a:lstStyle/>
          <a:p>
            <a:pPr marL="114300" indent="0">
              <a:buNone/>
            </a:pPr>
            <a:r>
              <a:rPr lang="en-US" altLang="zh-HK" sz="1400" b="1" dirty="0" smtClean="0"/>
              <a:t>US STATE DEPARTMENT - 100,00 STRONG INITIATIVE</a:t>
            </a:r>
          </a:p>
          <a:p>
            <a:pPr marL="114300" indent="0">
              <a:buNone/>
            </a:pPr>
            <a:endParaRPr lang="en-US" altLang="zh-HK" sz="1400" b="1" dirty="0" smtClean="0"/>
          </a:p>
          <a:p>
            <a:r>
              <a:rPr lang="en-US" altLang="zh-HK" sz="1400" dirty="0" smtClean="0"/>
              <a:t>China: world’s largest population, largest middle class, 3rd largest economy</a:t>
            </a:r>
          </a:p>
          <a:p>
            <a:r>
              <a:rPr lang="en-US" altLang="zh-HK" sz="1400" dirty="0" smtClean="0"/>
              <a:t>No major international issue --business, global security or climate change-- can be solved without the </a:t>
            </a:r>
            <a:r>
              <a:rPr lang="en-US" altLang="zh-HK" sz="1400" b="1" dirty="0" smtClean="0"/>
              <a:t>active engagement of US and China working together.</a:t>
            </a:r>
          </a:p>
          <a:p>
            <a:r>
              <a:rPr lang="en-US" altLang="zh-HK" sz="1400" dirty="0" smtClean="0"/>
              <a:t>Mission strategic importance to US China relations</a:t>
            </a:r>
            <a:endParaRPr lang="en-US" altLang="zh-HK" sz="1400" dirty="0"/>
          </a:p>
          <a:p>
            <a:r>
              <a:rPr lang="en-US" altLang="zh-HK" sz="1400" dirty="0" smtClean="0"/>
              <a:t>National effort designed to dramatically increase the number of American students studying in China</a:t>
            </a:r>
          </a:p>
          <a:p>
            <a:r>
              <a:rPr lang="en-US" altLang="zh-HK" sz="1400" dirty="0" smtClean="0"/>
              <a:t>Currently there are 10 times more Chinese students studying in the US than American student studying in China</a:t>
            </a:r>
          </a:p>
          <a:p>
            <a:r>
              <a:rPr lang="en-US" altLang="zh-HK" sz="1400" dirty="0" smtClean="0"/>
              <a:t>Endorsed by the AACC</a:t>
            </a:r>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802487" y="2492896"/>
            <a:ext cx="307777" cy="3335208"/>
          </a:xfrm>
          <a:prstGeom prst="rect">
            <a:avLst/>
          </a:prstGeom>
          <a:noFill/>
        </p:spPr>
        <p:txBody>
          <a:bodyPr vert="eaVert" wrap="none" rtlCol="0">
            <a:spAutoFit/>
          </a:bodyPr>
          <a:lstStyle/>
          <a:p>
            <a:r>
              <a:rPr lang="en-US" altLang="zh-HK" sz="800" dirty="0" smtClean="0"/>
              <a:t>“The Old Days in Hong Kong” art exhibit Tai Yau Plaza Hong Kong</a:t>
            </a:r>
            <a:endParaRPr lang="zh-HK" altLang="en-US" sz="800"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36658" y="2438400"/>
            <a:ext cx="2458508" cy="3687763"/>
          </a:xfrm>
        </p:spPr>
      </p:pic>
    </p:spTree>
    <p:extLst>
      <p:ext uri="{BB962C8B-B14F-4D97-AF65-F5344CB8AC3E}">
        <p14:creationId xmlns:p14="http://schemas.microsoft.com/office/powerpoint/2010/main" val="167857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GLOBAL CITIZENSHIP &amp; SOCIAL JUSTICE</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a:xfrm>
            <a:off x="467544" y="2636912"/>
            <a:ext cx="4040188" cy="3687762"/>
          </a:xfrm>
        </p:spPr>
        <p:txBody>
          <a:bodyPr>
            <a:normAutofit/>
          </a:bodyPr>
          <a:lstStyle/>
          <a:p>
            <a:pPr marL="114300" indent="0">
              <a:buNone/>
            </a:pPr>
            <a:r>
              <a:rPr lang="en-US" altLang="zh-HK" sz="1400" dirty="0" smtClean="0"/>
              <a:t>California Community College </a:t>
            </a:r>
            <a:br>
              <a:rPr lang="en-US" altLang="zh-HK" sz="1400" dirty="0" smtClean="0"/>
            </a:br>
            <a:r>
              <a:rPr lang="en-US" altLang="zh-HK" sz="1400" dirty="0" smtClean="0"/>
              <a:t>- Global Citizenship Initiative</a:t>
            </a:r>
          </a:p>
          <a:p>
            <a:pPr marL="114300" indent="0">
              <a:buNone/>
            </a:pPr>
            <a:endParaRPr lang="en-US" altLang="zh-HK" sz="1400" dirty="0" smtClean="0"/>
          </a:p>
          <a:p>
            <a:pPr marL="114300" indent="0">
              <a:buNone/>
            </a:pPr>
            <a:r>
              <a:rPr lang="en-US" altLang="zh-HK" sz="1400" i="1" dirty="0" smtClean="0"/>
              <a:t>	“To be a global citizen, one is knowledgeable of peoples, customs and cultures in regions of the world beyond one’s own: understands the interdependence that holds both promise and peril for the future of the global community; and is committed to combining one’s learning with a dedication to foster a livable sustainable world.”  </a:t>
            </a:r>
            <a:r>
              <a:rPr lang="en-US" altLang="zh-HK" sz="1400" dirty="0" smtClean="0"/>
              <a:t>2008</a:t>
            </a:r>
          </a:p>
          <a:p>
            <a:endParaRPr lang="en-US" altLang="zh-HK" sz="1400" dirty="0"/>
          </a:p>
          <a:p>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Content Placeholder 13"/>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TextBox 5"/>
          <p:cNvSpPr txBox="1"/>
          <p:nvPr/>
        </p:nvSpPr>
        <p:spPr>
          <a:xfrm>
            <a:off x="8603109" y="2925105"/>
            <a:ext cx="307777" cy="1010854"/>
          </a:xfrm>
          <a:prstGeom prst="rect">
            <a:avLst/>
          </a:prstGeom>
          <a:noFill/>
        </p:spPr>
        <p:txBody>
          <a:bodyPr vert="eaVert" wrap="none" rtlCol="0">
            <a:spAutoFit/>
          </a:bodyPr>
          <a:lstStyle/>
          <a:p>
            <a:r>
              <a:rPr lang="en-US" altLang="zh-HK" sz="800" dirty="0" smtClean="0"/>
              <a:t>Guangzhou China</a:t>
            </a:r>
            <a:endParaRPr lang="zh-HK" altLang="en-US" sz="800" dirty="0"/>
          </a:p>
        </p:txBody>
      </p:sp>
    </p:spTree>
    <p:extLst>
      <p:ext uri="{BB962C8B-B14F-4D97-AF65-F5344CB8AC3E}">
        <p14:creationId xmlns:p14="http://schemas.microsoft.com/office/powerpoint/2010/main" val="11060985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GLOBAL CITIZENSHIP &amp; SOCIAL JUSTICE</a:t>
            </a:r>
            <a:endParaRPr lang="zh-HK" altLang="en-US" sz="1400" dirty="0">
              <a:solidFill>
                <a:srgbClr val="564B3C"/>
              </a:solidFill>
            </a:endParaRPr>
          </a:p>
          <a:p>
            <a:endParaRPr lang="zh-HK" alt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25450" y="2935552"/>
            <a:ext cx="4040188" cy="2693458"/>
          </a:xfrm>
        </p:spPr>
      </p:pic>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quarter" idx="4"/>
          </p:nvPr>
        </p:nvSpPr>
        <p:spPr/>
        <p:txBody>
          <a:bodyPr>
            <a:normAutofit/>
          </a:bodyPr>
          <a:lstStyle/>
          <a:p>
            <a:pPr marL="114300" indent="0">
              <a:buNone/>
            </a:pPr>
            <a:r>
              <a:rPr lang="en-US" altLang="zh-HK" sz="1400" dirty="0" smtClean="0"/>
              <a:t> </a:t>
            </a:r>
            <a:r>
              <a:rPr lang="en-US" altLang="zh-HK" sz="1400" dirty="0"/>
              <a:t>Global Citizenship Initiative </a:t>
            </a:r>
          </a:p>
          <a:p>
            <a:r>
              <a:rPr lang="en-US" altLang="zh-HK" sz="1400" b="1" i="1" dirty="0"/>
              <a:t>Poverty and wealth, want and waste</a:t>
            </a:r>
            <a:r>
              <a:rPr lang="en-US" altLang="zh-HK" sz="1400" b="1" i="1" dirty="0" smtClean="0"/>
              <a:t>:</a:t>
            </a:r>
            <a:br>
              <a:rPr lang="en-US" altLang="zh-HK" sz="1400" b="1" i="1" dirty="0" smtClean="0"/>
            </a:br>
            <a:r>
              <a:rPr lang="en-US" altLang="zh-HK" sz="1400" b="1" i="1" dirty="0" smtClean="0"/>
              <a:t>the </a:t>
            </a:r>
            <a:r>
              <a:rPr lang="en-US" altLang="zh-HK" sz="1400" b="1" i="1" dirty="0"/>
              <a:t>unevenness of globalization </a:t>
            </a:r>
          </a:p>
          <a:p>
            <a:pPr marL="411480" lvl="1" indent="0">
              <a:buNone/>
            </a:pPr>
            <a:r>
              <a:rPr lang="en-US" altLang="zh-HK" sz="1400" dirty="0"/>
              <a:t>2012 annual theme</a:t>
            </a:r>
          </a:p>
          <a:p>
            <a:pPr marL="388620" lvl="2" indent="0">
              <a:buClr>
                <a:schemeClr val="accent1"/>
              </a:buClr>
              <a:buNone/>
            </a:pPr>
            <a:r>
              <a:rPr lang="en-US" altLang="zh-HK" sz="1400" i="1" dirty="0"/>
              <a:t>	</a:t>
            </a:r>
            <a:r>
              <a:rPr lang="en-US" altLang="zh-HK" sz="1400" i="1" dirty="0" smtClean="0"/>
              <a:t>“</a:t>
            </a:r>
            <a:r>
              <a:rPr lang="en-US" altLang="zh-HK" sz="1400" i="1" dirty="0"/>
              <a:t>Rising tide of global influence continues to transform human societies and natural environments.  </a:t>
            </a:r>
            <a:endParaRPr lang="en-US" altLang="zh-HK" sz="1400" i="1" dirty="0" smtClean="0"/>
          </a:p>
          <a:p>
            <a:pPr marL="388620" lvl="2" indent="0">
              <a:buClr>
                <a:schemeClr val="accent1"/>
              </a:buClr>
              <a:buNone/>
            </a:pPr>
            <a:r>
              <a:rPr lang="en-US" altLang="zh-HK" sz="1400" i="1" dirty="0"/>
              <a:t>	</a:t>
            </a:r>
            <a:r>
              <a:rPr lang="en-US" altLang="zh-HK" sz="1400" i="1" dirty="0" smtClean="0"/>
              <a:t>The </a:t>
            </a:r>
            <a:r>
              <a:rPr lang="en-US" altLang="zh-HK" sz="1400" i="1" dirty="0"/>
              <a:t>fight against  poverty continues.  </a:t>
            </a:r>
            <a:endParaRPr lang="en-US" altLang="zh-HK" sz="1400" i="1" dirty="0" smtClean="0"/>
          </a:p>
          <a:p>
            <a:pPr marL="388620" lvl="2" indent="0">
              <a:buClr>
                <a:schemeClr val="accent1"/>
              </a:buClr>
              <a:buNone/>
            </a:pPr>
            <a:r>
              <a:rPr lang="en-US" altLang="zh-HK" sz="1400" i="1" dirty="0"/>
              <a:t>	</a:t>
            </a:r>
            <a:r>
              <a:rPr lang="en-US" altLang="zh-HK" sz="1400" i="1" dirty="0" smtClean="0"/>
              <a:t>The </a:t>
            </a:r>
            <a:r>
              <a:rPr lang="en-US" altLang="zh-HK" sz="1400" i="1" dirty="0"/>
              <a:t>wealth-generation effects of globalization have </a:t>
            </a:r>
            <a:r>
              <a:rPr lang="en-US" altLang="zh-HK" sz="1400" i="1" dirty="0" smtClean="0"/>
              <a:t>disproportionately </a:t>
            </a:r>
            <a:r>
              <a:rPr lang="en-US" altLang="zh-HK" sz="1400" i="1" dirty="0"/>
              <a:t>concentrated on the elite minority, leading to resentment by those left behind.”</a:t>
            </a:r>
          </a:p>
          <a:p>
            <a:endParaRPr lang="zh-HK" altLang="en-US" sz="1400" dirty="0"/>
          </a:p>
        </p:txBody>
      </p:sp>
      <p:sp>
        <p:nvSpPr>
          <p:cNvPr id="7" name="TextBox 6"/>
          <p:cNvSpPr txBox="1"/>
          <p:nvPr/>
        </p:nvSpPr>
        <p:spPr>
          <a:xfrm>
            <a:off x="4388543" y="2936987"/>
            <a:ext cx="307777" cy="1010854"/>
          </a:xfrm>
          <a:prstGeom prst="rect">
            <a:avLst/>
          </a:prstGeom>
          <a:noFill/>
        </p:spPr>
        <p:txBody>
          <a:bodyPr vert="eaVert" wrap="none" rtlCol="0">
            <a:spAutoFit/>
          </a:bodyPr>
          <a:lstStyle/>
          <a:p>
            <a:r>
              <a:rPr lang="en-US" altLang="zh-HK" sz="800" dirty="0" smtClean="0"/>
              <a:t>Guangzhou China</a:t>
            </a:r>
            <a:endParaRPr lang="zh-HK" altLang="en-US" sz="800" dirty="0"/>
          </a:p>
        </p:txBody>
      </p:sp>
    </p:spTree>
    <p:extLst>
      <p:ext uri="{BB962C8B-B14F-4D97-AF65-F5344CB8AC3E}">
        <p14:creationId xmlns:p14="http://schemas.microsoft.com/office/powerpoint/2010/main" val="3402752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GLOBAL CITIZENSHIP &amp; SOCIAL JUSTICE</a:t>
            </a: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24944"/>
            <a:ext cx="4041775" cy="2736304"/>
          </a:xfrm>
        </p:spPr>
      </p:pic>
      <p:sp>
        <p:nvSpPr>
          <p:cNvPr id="4" name="Content Placeholder 3"/>
          <p:cNvSpPr>
            <a:spLocks noGrp="1"/>
          </p:cNvSpPr>
          <p:nvPr>
            <p:ph sz="half" idx="2"/>
          </p:nvPr>
        </p:nvSpPr>
        <p:spPr/>
        <p:txBody>
          <a:bodyPr>
            <a:normAutofit/>
          </a:bodyPr>
          <a:lstStyle/>
          <a:p>
            <a:pPr marL="411480" lvl="1" indent="0">
              <a:buNone/>
            </a:pPr>
            <a:endParaRPr lang="en-US" altLang="zh-HK" sz="1400" dirty="0" smtClean="0"/>
          </a:p>
          <a:p>
            <a:pPr marL="114300" indent="0">
              <a:buNone/>
            </a:pPr>
            <a:r>
              <a:rPr lang="en-US" altLang="zh-HK" sz="1400" b="1" dirty="0" smtClean="0"/>
              <a:t>Hong Kong </a:t>
            </a:r>
            <a:r>
              <a:rPr lang="en-US" altLang="zh-HK" sz="1400" dirty="0" smtClean="0"/>
              <a:t>– westernized Chinese city, governed for 1.5 centuries under British rule</a:t>
            </a:r>
          </a:p>
          <a:p>
            <a:endParaRPr lang="en-US" altLang="zh-HK" sz="1400" dirty="0" smtClean="0"/>
          </a:p>
          <a:p>
            <a:r>
              <a:rPr lang="en-US" altLang="zh-HK" sz="1400" dirty="0" smtClean="0"/>
              <a:t>Small territorial space with large, </a:t>
            </a:r>
            <a:br>
              <a:rPr lang="en-US" altLang="zh-HK" sz="1400" dirty="0" smtClean="0"/>
            </a:br>
            <a:r>
              <a:rPr lang="en-US" altLang="zh-HK" sz="1400" dirty="0" smtClean="0"/>
              <a:t>high density population</a:t>
            </a:r>
          </a:p>
          <a:p>
            <a:r>
              <a:rPr lang="en-US" altLang="zh-HK" sz="1400" dirty="0" smtClean="0"/>
              <a:t>Highly urbanized, enjoying economic prosperity</a:t>
            </a:r>
          </a:p>
          <a:p>
            <a:r>
              <a:rPr lang="en-US" altLang="zh-HK" sz="1400" b="1" dirty="0" smtClean="0"/>
              <a:t>World’s largest income disparities</a:t>
            </a:r>
          </a:p>
          <a:p>
            <a:r>
              <a:rPr lang="en-US" altLang="zh-HK" sz="1400" dirty="0" smtClean="0"/>
              <a:t>Highest concentration of high-rise apartments for high-income households, also with impoverished households living on rooftops of old tenement buildings</a:t>
            </a:r>
            <a:endParaRPr lang="en-US" altLang="zh-HK" sz="1400" dirty="0"/>
          </a:p>
        </p:txBody>
      </p:sp>
      <p:sp>
        <p:nvSpPr>
          <p:cNvPr id="6" name="TextBox 5"/>
          <p:cNvSpPr txBox="1"/>
          <p:nvPr/>
        </p:nvSpPr>
        <p:spPr>
          <a:xfrm>
            <a:off x="8591922" y="2924944"/>
            <a:ext cx="307777" cy="2259593"/>
          </a:xfrm>
          <a:prstGeom prst="rect">
            <a:avLst/>
          </a:prstGeom>
          <a:noFill/>
        </p:spPr>
        <p:txBody>
          <a:bodyPr vert="eaVert" wrap="none" rtlCol="0">
            <a:spAutoFit/>
          </a:bodyPr>
          <a:lstStyle/>
          <a:p>
            <a:r>
              <a:rPr lang="en-US" altLang="zh-HK" sz="800" dirty="0" smtClean="0"/>
              <a:t>Hong Kong, view from HK Island to Kowloon</a:t>
            </a:r>
            <a:endParaRPr lang="zh-HK" altLang="en-US" sz="800" dirty="0"/>
          </a:p>
        </p:txBody>
      </p:sp>
    </p:spTree>
    <p:extLst>
      <p:ext uri="{BB962C8B-B14F-4D97-AF65-F5344CB8AC3E}">
        <p14:creationId xmlns:p14="http://schemas.microsoft.com/office/powerpoint/2010/main" val="1695707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GLOBAL CITIZENSHIP &amp; SOCIAL JUSTICE</a:t>
            </a:r>
          </a:p>
          <a:p>
            <a:pPr lvl="0" algn="l">
              <a:buClr>
                <a:srgbClr val="93A299"/>
              </a:buClr>
            </a:pPr>
            <a:r>
              <a:rPr lang="en-US" altLang="zh-HK" sz="1400" dirty="0" smtClean="0">
                <a:solidFill>
                  <a:srgbClr val="564B3C"/>
                </a:solidFill>
              </a:rPr>
              <a:t>HK INFORMAL ROOFTOP COMMUNITIES</a:t>
            </a:r>
          </a:p>
          <a:p>
            <a:pPr lvl="0" algn="l">
              <a:buClr>
                <a:srgbClr val="93A299"/>
              </a:buClr>
            </a:pP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4008" y="2492896"/>
            <a:ext cx="3311351" cy="2960542"/>
          </a:xfrm>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9552" y="2492896"/>
            <a:ext cx="3354462" cy="2989318"/>
          </a:xfrm>
        </p:spPr>
      </p:pic>
      <p:sp>
        <p:nvSpPr>
          <p:cNvPr id="4" name="TextBox 3"/>
          <p:cNvSpPr txBox="1"/>
          <p:nvPr/>
        </p:nvSpPr>
        <p:spPr>
          <a:xfrm>
            <a:off x="323528" y="5589240"/>
            <a:ext cx="3993401" cy="769441"/>
          </a:xfrm>
          <a:prstGeom prst="rect">
            <a:avLst/>
          </a:prstGeom>
          <a:noFill/>
        </p:spPr>
        <p:txBody>
          <a:bodyPr wrap="none" rtlCol="0">
            <a:spAutoFit/>
          </a:bodyPr>
          <a:lstStyle/>
          <a:p>
            <a:r>
              <a:rPr lang="en-US" altLang="zh-HK" sz="1100" dirty="0" smtClean="0"/>
              <a:t>Social Welfare Department looks after rooftop residents, </a:t>
            </a:r>
          </a:p>
          <a:p>
            <a:r>
              <a:rPr lang="en-US" altLang="zh-HK" sz="1100" dirty="0" smtClean="0"/>
              <a:t>who are under-privileged, the unemployed, the sick,</a:t>
            </a:r>
          </a:p>
          <a:p>
            <a:r>
              <a:rPr lang="en-US" altLang="zh-HK" sz="1100" dirty="0" smtClean="0"/>
              <a:t>older persons, new immigrants, welfare recipients, </a:t>
            </a:r>
          </a:p>
          <a:p>
            <a:r>
              <a:rPr lang="en-US" altLang="zh-HK" sz="1100" dirty="0" smtClean="0"/>
              <a:t>mental patients and ex-prisoners</a:t>
            </a:r>
            <a:endParaRPr lang="zh-HK" altLang="en-US" sz="1100" dirty="0"/>
          </a:p>
        </p:txBody>
      </p:sp>
      <p:sp>
        <p:nvSpPr>
          <p:cNvPr id="6" name="TextBox 5"/>
          <p:cNvSpPr txBox="1"/>
          <p:nvPr/>
        </p:nvSpPr>
        <p:spPr>
          <a:xfrm>
            <a:off x="4644008" y="5589240"/>
            <a:ext cx="3632726" cy="769441"/>
          </a:xfrm>
          <a:prstGeom prst="rect">
            <a:avLst/>
          </a:prstGeom>
          <a:noFill/>
        </p:spPr>
        <p:txBody>
          <a:bodyPr wrap="none" rtlCol="0">
            <a:spAutoFit/>
          </a:bodyPr>
          <a:lstStyle/>
          <a:p>
            <a:r>
              <a:rPr lang="en-US" altLang="zh-HK" sz="1100" dirty="0" smtClean="0"/>
              <a:t>Many rooftop dwellers are creative, making good </a:t>
            </a:r>
          </a:p>
          <a:p>
            <a:r>
              <a:rPr lang="en-US" altLang="zh-HK" sz="1100" dirty="0" smtClean="0"/>
              <a:t>use of their limited physical space and ingeniously </a:t>
            </a:r>
          </a:p>
          <a:p>
            <a:r>
              <a:rPr lang="en-US" altLang="zh-HK" sz="1100" dirty="0" smtClean="0"/>
              <a:t>creating their own living spaces.  </a:t>
            </a:r>
          </a:p>
          <a:p>
            <a:r>
              <a:rPr lang="en-US" altLang="zh-HK" sz="1100" dirty="0" smtClean="0"/>
              <a:t>Perhaps it is one of the wonders of this Pearl City.</a:t>
            </a:r>
            <a:endParaRPr lang="zh-HK" altLang="en-US" sz="1100" dirty="0"/>
          </a:p>
        </p:txBody>
      </p:sp>
      <p:sp>
        <p:nvSpPr>
          <p:cNvPr id="7" name="TextBox 6"/>
          <p:cNvSpPr txBox="1"/>
          <p:nvPr/>
        </p:nvSpPr>
        <p:spPr>
          <a:xfrm>
            <a:off x="7952709" y="2446697"/>
            <a:ext cx="307777" cy="2350965"/>
          </a:xfrm>
          <a:prstGeom prst="rect">
            <a:avLst/>
          </a:prstGeom>
          <a:noFill/>
        </p:spPr>
        <p:txBody>
          <a:bodyPr vert="eaVert" wrap="none" rtlCol="0">
            <a:spAutoFit/>
          </a:bodyPr>
          <a:lstStyle/>
          <a:p>
            <a:r>
              <a:rPr lang="en-US" altLang="zh-HK" sz="800" dirty="0" smtClean="0"/>
              <a:t>Sham Shui Poi  Building Example 1 Hong Kong</a:t>
            </a:r>
            <a:endParaRPr lang="zh-HK" altLang="en-US" sz="800" dirty="0"/>
          </a:p>
        </p:txBody>
      </p:sp>
    </p:spTree>
    <p:extLst>
      <p:ext uri="{BB962C8B-B14F-4D97-AF65-F5344CB8AC3E}">
        <p14:creationId xmlns:p14="http://schemas.microsoft.com/office/powerpoint/2010/main" val="3122720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a:xfrm>
            <a:off x="426128" y="1722438"/>
            <a:ext cx="4040188" cy="986482"/>
          </a:xfrm>
        </p:spPr>
        <p:txBody>
          <a:bodyPr anchor="t"/>
          <a:lstStyle/>
          <a:p>
            <a:pPr algn="l">
              <a:buClr>
                <a:srgbClr val="93A299"/>
              </a:buClr>
            </a:pPr>
            <a:r>
              <a:rPr lang="en-US" altLang="zh-HK" sz="1400" dirty="0" smtClean="0">
                <a:solidFill>
                  <a:srgbClr val="564B3C"/>
                </a:solidFill>
              </a:rPr>
              <a:t>GLOBAL CITIZENSHIP &amp; SOCIAL JUSTICE</a:t>
            </a:r>
          </a:p>
          <a:p>
            <a:pPr algn="l">
              <a:buClr>
                <a:srgbClr val="93A299"/>
              </a:buClr>
            </a:pPr>
            <a:r>
              <a:rPr lang="en-US" altLang="zh-HK" sz="1400" dirty="0" smtClean="0">
                <a:solidFill>
                  <a:srgbClr val="564B3C"/>
                </a:solidFill>
              </a:rPr>
              <a:t>HK </a:t>
            </a:r>
            <a:r>
              <a:rPr lang="en-US" altLang="zh-HK" sz="1400" dirty="0">
                <a:solidFill>
                  <a:srgbClr val="564B3C"/>
                </a:solidFill>
              </a:rPr>
              <a:t>INFORMAL ROOFTOP </a:t>
            </a:r>
            <a:r>
              <a:rPr lang="en-US" altLang="zh-HK" sz="1400" dirty="0" smtClean="0">
                <a:solidFill>
                  <a:srgbClr val="564B3C"/>
                </a:solidFill>
              </a:rPr>
              <a:t>COMMUNITIES</a:t>
            </a:r>
          </a:p>
          <a:p>
            <a:pPr algn="l">
              <a:buClr>
                <a:srgbClr val="93A299"/>
              </a:buClr>
            </a:pPr>
            <a:endParaRPr lang="en-US" altLang="zh-HK" sz="1400" dirty="0" smtClean="0">
              <a:solidFill>
                <a:srgbClr val="564B3C"/>
              </a:solidFill>
            </a:endParaRPr>
          </a:p>
          <a:p>
            <a:pPr algn="l">
              <a:buClr>
                <a:srgbClr val="93A299"/>
              </a:buClr>
            </a:pPr>
            <a:r>
              <a:rPr lang="en-US" altLang="zh-HK" sz="1400" dirty="0" smtClean="0">
                <a:solidFill>
                  <a:srgbClr val="564B3C"/>
                </a:solidFill>
              </a:rPr>
              <a:t>Shan Shui Poi Building Example 1</a:t>
            </a:r>
            <a:endParaRPr lang="zh-HK" altLang="en-US" sz="1400" dirty="0">
              <a:solidFill>
                <a:srgbClr val="564B3C"/>
              </a:solidFill>
            </a:endParaRPr>
          </a:p>
          <a:p>
            <a:pPr lvl="0" algn="l">
              <a:buClr>
                <a:srgbClr val="93A299"/>
              </a:buClr>
            </a:pPr>
            <a:endParaRPr lang="en-US" altLang="zh-HK" sz="1400" dirty="0" smtClean="0">
              <a:solidFill>
                <a:srgbClr val="564B3C"/>
              </a:solidFill>
            </a:endParaRPr>
          </a:p>
          <a:p>
            <a:pPr lvl="0" algn="l">
              <a:buClr>
                <a:srgbClr val="93A299"/>
              </a:buClr>
            </a:pP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80546" y="2922111"/>
            <a:ext cx="3570732" cy="2720340"/>
          </a:xfr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25450" y="2954138"/>
            <a:ext cx="4040188" cy="2656287"/>
          </a:xfrm>
        </p:spPr>
      </p:pic>
      <p:sp>
        <p:nvSpPr>
          <p:cNvPr id="4" name="TextBox 3"/>
          <p:cNvSpPr txBox="1"/>
          <p:nvPr/>
        </p:nvSpPr>
        <p:spPr>
          <a:xfrm>
            <a:off x="8438033" y="3068960"/>
            <a:ext cx="307777" cy="2593018"/>
          </a:xfrm>
          <a:prstGeom prst="rect">
            <a:avLst/>
          </a:prstGeom>
          <a:noFill/>
        </p:spPr>
        <p:txBody>
          <a:bodyPr vert="eaVert" wrap="none" rtlCol="0">
            <a:spAutoFit/>
          </a:bodyPr>
          <a:lstStyle/>
          <a:p>
            <a:r>
              <a:rPr lang="en-US" altLang="zh-HK" sz="800" dirty="0" smtClean="0"/>
              <a:t>Drawings from </a:t>
            </a:r>
            <a:r>
              <a:rPr lang="en-US" altLang="zh-HK" sz="800" b="1" dirty="0" smtClean="0"/>
              <a:t>Portraits From Above </a:t>
            </a:r>
            <a:r>
              <a:rPr lang="en-US" altLang="zh-HK" sz="800" dirty="0" smtClean="0"/>
              <a:t>–Wu, Canham</a:t>
            </a:r>
            <a:endParaRPr lang="zh-HK" altLang="en-US" sz="800" dirty="0"/>
          </a:p>
        </p:txBody>
      </p:sp>
    </p:spTree>
    <p:extLst>
      <p:ext uri="{BB962C8B-B14F-4D97-AF65-F5344CB8AC3E}">
        <p14:creationId xmlns:p14="http://schemas.microsoft.com/office/powerpoint/2010/main" val="11506996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algn="l">
              <a:buClr>
                <a:srgbClr val="93A299"/>
              </a:buClr>
            </a:pPr>
            <a:r>
              <a:rPr lang="en-US" altLang="zh-HK" sz="1400" dirty="0" smtClean="0">
                <a:solidFill>
                  <a:srgbClr val="564B3C"/>
                </a:solidFill>
              </a:rPr>
              <a:t>GLOBAL CITIZENSHIP &amp; SOCIAL JUSTICE</a:t>
            </a:r>
          </a:p>
          <a:p>
            <a:pPr algn="l">
              <a:buClr>
                <a:srgbClr val="93A299"/>
              </a:buClr>
            </a:pPr>
            <a:r>
              <a:rPr lang="en-US" altLang="zh-HK" sz="1400" dirty="0" smtClean="0">
                <a:solidFill>
                  <a:srgbClr val="564B3C"/>
                </a:solidFill>
              </a:rPr>
              <a:t>HK </a:t>
            </a:r>
            <a:r>
              <a:rPr lang="en-US" altLang="zh-HK" sz="1400" dirty="0">
                <a:solidFill>
                  <a:srgbClr val="564B3C"/>
                </a:solidFill>
              </a:rPr>
              <a:t>INFORMAL ROOFTOP COMMUNITIES</a:t>
            </a:r>
            <a:endParaRPr lang="zh-HK" altLang="en-US" sz="1400" dirty="0">
              <a:solidFill>
                <a:srgbClr val="564B3C"/>
              </a:solidFill>
            </a:endParaRPr>
          </a:p>
          <a:p>
            <a:pPr lvl="0" algn="l">
              <a:buClr>
                <a:srgbClr val="93A299"/>
              </a:buClr>
            </a:pPr>
            <a:endParaRPr lang="en-US" altLang="zh-HK" sz="1400" dirty="0" smtClean="0">
              <a:solidFill>
                <a:srgbClr val="564B3C"/>
              </a:solidFill>
            </a:endParaRPr>
          </a:p>
          <a:p>
            <a:pPr lvl="0" algn="l">
              <a:buClr>
                <a:srgbClr val="93A299"/>
              </a:buClr>
            </a:pP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036904" y="2438400"/>
            <a:ext cx="3258016" cy="3687763"/>
          </a:xfrm>
        </p:spPr>
      </p:pic>
      <p:sp>
        <p:nvSpPr>
          <p:cNvPr id="6" name="Content Placeholder 5"/>
          <p:cNvSpPr>
            <a:spLocks noGrp="1"/>
          </p:cNvSpPr>
          <p:nvPr>
            <p:ph sz="half" idx="2"/>
          </p:nvPr>
        </p:nvSpPr>
        <p:spPr/>
        <p:txBody>
          <a:bodyPr>
            <a:normAutofit/>
          </a:bodyPr>
          <a:lstStyle/>
          <a:p>
            <a:pPr marL="114300" indent="0">
              <a:buNone/>
            </a:pPr>
            <a:r>
              <a:rPr lang="en-US" altLang="zh-HK" sz="1400" dirty="0">
                <a:solidFill>
                  <a:srgbClr val="564B3C"/>
                </a:solidFill>
              </a:rPr>
              <a:t>Shan Shui Poi Building Example 1</a:t>
            </a:r>
            <a:endParaRPr lang="zh-HK" altLang="en-US" sz="1400" dirty="0">
              <a:solidFill>
                <a:srgbClr val="564B3C"/>
              </a:solidFill>
            </a:endParaRPr>
          </a:p>
          <a:p>
            <a:r>
              <a:rPr lang="en-US" altLang="zh-HK" sz="1400" dirty="0" smtClean="0"/>
              <a:t>This flat is </a:t>
            </a:r>
            <a:r>
              <a:rPr lang="en-US" altLang="zh-HK" sz="1400" b="1" dirty="0" smtClean="0"/>
              <a:t>194 sq. ft.</a:t>
            </a:r>
          </a:p>
          <a:p>
            <a:r>
              <a:rPr lang="en-US" altLang="zh-HK" sz="1400" dirty="0" smtClean="0"/>
              <a:t>Houses new immigrant couple from Shenzhen</a:t>
            </a:r>
          </a:p>
          <a:p>
            <a:r>
              <a:rPr lang="en-US" altLang="zh-HK" sz="1400" dirty="0" smtClean="0"/>
              <a:t>Monthly rent costs $103 US</a:t>
            </a:r>
          </a:p>
          <a:p>
            <a:r>
              <a:rPr lang="en-US" altLang="zh-HK" sz="1400" dirty="0" smtClean="0"/>
              <a:t>There is no toilet; they utilize the </a:t>
            </a:r>
            <a:br>
              <a:rPr lang="en-US" altLang="zh-HK" sz="1400" dirty="0" smtClean="0"/>
            </a:br>
            <a:r>
              <a:rPr lang="en-US" altLang="zh-HK" sz="1400" dirty="0" smtClean="0"/>
              <a:t>public lavatory down the block</a:t>
            </a:r>
          </a:p>
          <a:p>
            <a:r>
              <a:rPr lang="en-US" altLang="zh-HK" sz="1400" dirty="0" smtClean="0"/>
              <a:t>Roof advantages – no need to share cooking facilities, more space to hang laundry, better ventilation</a:t>
            </a:r>
          </a:p>
          <a:p>
            <a:r>
              <a:rPr lang="en-US" altLang="zh-HK" sz="1400" dirty="0" smtClean="0"/>
              <a:t>This woman’s secret to keeping her youthful  look is the center piece of her living room: a computer controlled spa bed; it doubles as a storage shelf and table top</a:t>
            </a:r>
          </a:p>
          <a:p>
            <a:endParaRPr lang="zh-HK" altLang="en-US" sz="1400" dirty="0"/>
          </a:p>
        </p:txBody>
      </p:sp>
      <p:sp>
        <p:nvSpPr>
          <p:cNvPr id="4" name="TextBox 3"/>
          <p:cNvSpPr txBox="1"/>
          <p:nvPr/>
        </p:nvSpPr>
        <p:spPr>
          <a:xfrm>
            <a:off x="8316415" y="2492896"/>
            <a:ext cx="307777" cy="2593018"/>
          </a:xfrm>
          <a:prstGeom prst="rect">
            <a:avLst/>
          </a:prstGeom>
          <a:noFill/>
        </p:spPr>
        <p:txBody>
          <a:bodyPr vert="eaVert" wrap="none" rtlCol="0">
            <a:spAutoFit/>
          </a:bodyPr>
          <a:lstStyle/>
          <a:p>
            <a:r>
              <a:rPr lang="en-US" altLang="zh-HK" sz="800" dirty="0"/>
              <a:t>Drawings from </a:t>
            </a:r>
            <a:r>
              <a:rPr lang="en-US" altLang="zh-HK" sz="800" b="1" dirty="0"/>
              <a:t>Portraits From Above </a:t>
            </a:r>
            <a:r>
              <a:rPr lang="en-US" altLang="zh-HK" sz="800" dirty="0"/>
              <a:t>–Wu, Canham</a:t>
            </a:r>
            <a:endParaRPr lang="zh-HK" altLang="en-US" sz="800" dirty="0"/>
          </a:p>
        </p:txBody>
      </p:sp>
    </p:spTree>
    <p:extLst>
      <p:ext uri="{BB962C8B-B14F-4D97-AF65-F5344CB8AC3E}">
        <p14:creationId xmlns:p14="http://schemas.microsoft.com/office/powerpoint/2010/main" val="1078388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a:xfrm>
            <a:off x="426128" y="1722438"/>
            <a:ext cx="4040188" cy="842466"/>
          </a:xfrm>
        </p:spPr>
        <p:txBody>
          <a:bodyPr anchor="t"/>
          <a:lstStyle/>
          <a:p>
            <a:pPr lvl="0" algn="l">
              <a:buClr>
                <a:srgbClr val="93A299"/>
              </a:buClr>
            </a:pPr>
            <a:r>
              <a:rPr lang="en-US" altLang="zh-HK" sz="1400" dirty="0" smtClean="0">
                <a:solidFill>
                  <a:srgbClr val="564B3C"/>
                </a:solidFill>
              </a:rPr>
              <a:t>GLOBAL CITIZENSHIP &amp; SOCIAL JUSTICE</a:t>
            </a:r>
          </a:p>
          <a:p>
            <a:pPr algn="l">
              <a:buClr>
                <a:srgbClr val="93A299"/>
              </a:buClr>
            </a:pPr>
            <a:r>
              <a:rPr lang="en-US" altLang="zh-HK" sz="1400" dirty="0">
                <a:solidFill>
                  <a:srgbClr val="564B3C"/>
                </a:solidFill>
              </a:rPr>
              <a:t>HK INFORMAL ROOFTOP </a:t>
            </a:r>
            <a:r>
              <a:rPr lang="en-US" altLang="zh-HK" sz="1400" dirty="0" smtClean="0">
                <a:solidFill>
                  <a:srgbClr val="564B3C"/>
                </a:solidFill>
              </a:rPr>
              <a:t>COMMUNITIES</a:t>
            </a:r>
          </a:p>
          <a:p>
            <a:pPr algn="l">
              <a:buClr>
                <a:srgbClr val="93A299"/>
              </a:buClr>
            </a:pPr>
            <a:r>
              <a:rPr lang="en-US" altLang="zh-HK" sz="1400" dirty="0">
                <a:solidFill>
                  <a:srgbClr val="564B3C"/>
                </a:solidFill>
              </a:rPr>
              <a:t>Shan Shui Poi Building Example </a:t>
            </a:r>
            <a:r>
              <a:rPr lang="en-US" altLang="zh-HK" sz="1400" dirty="0" smtClean="0">
                <a:solidFill>
                  <a:srgbClr val="564B3C"/>
                </a:solidFill>
              </a:rPr>
              <a:t>1 continued</a:t>
            </a:r>
            <a:endParaRPr lang="zh-HK" altLang="en-US" sz="1400" dirty="0">
              <a:solidFill>
                <a:srgbClr val="564B3C"/>
              </a:solidFill>
            </a:endParaRPr>
          </a:p>
          <a:p>
            <a:pPr algn="l">
              <a:buClr>
                <a:srgbClr val="93A299"/>
              </a:buClr>
            </a:pPr>
            <a:endParaRPr lang="zh-HK" altLang="en-US" sz="1400" dirty="0">
              <a:solidFill>
                <a:srgbClr val="564B3C"/>
              </a:solidFill>
            </a:endParaRPr>
          </a:p>
          <a:p>
            <a:pPr lvl="0" algn="l">
              <a:buClr>
                <a:srgbClr val="93A299"/>
              </a:buClr>
            </a:pP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5450" y="2735000"/>
            <a:ext cx="3930526" cy="3183379"/>
          </a:xfrm>
        </p:spPr>
      </p:pic>
      <p:pic>
        <p:nvPicPr>
          <p:cNvPr id="7" name="Content Placeholder 6"/>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025" y="2708964"/>
            <a:ext cx="4041775" cy="3146635"/>
          </a:xfrm>
        </p:spPr>
      </p:pic>
    </p:spTree>
    <p:extLst>
      <p:ext uri="{BB962C8B-B14F-4D97-AF65-F5344CB8AC3E}">
        <p14:creationId xmlns:p14="http://schemas.microsoft.com/office/powerpoint/2010/main" val="17760517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a:xfrm>
            <a:off x="426128" y="1722438"/>
            <a:ext cx="4040188" cy="986482"/>
          </a:xfrm>
        </p:spPr>
        <p:txBody>
          <a:bodyPr anchor="t"/>
          <a:lstStyle/>
          <a:p>
            <a:pPr lvl="0" algn="l">
              <a:buClr>
                <a:srgbClr val="93A299"/>
              </a:buClr>
            </a:pPr>
            <a:r>
              <a:rPr lang="en-US" altLang="zh-HK" sz="1400" dirty="0" smtClean="0">
                <a:solidFill>
                  <a:srgbClr val="564B3C"/>
                </a:solidFill>
              </a:rPr>
              <a:t>GLOBAL CITIZENSHIP &amp; SOCIAL JUSTICE</a:t>
            </a:r>
          </a:p>
          <a:p>
            <a:pPr algn="l">
              <a:buClr>
                <a:srgbClr val="93A299"/>
              </a:buClr>
            </a:pPr>
            <a:r>
              <a:rPr lang="en-US" altLang="zh-HK" sz="1400" dirty="0">
                <a:solidFill>
                  <a:srgbClr val="564B3C"/>
                </a:solidFill>
              </a:rPr>
              <a:t>HK INFORMAL ROOFTOP </a:t>
            </a:r>
            <a:r>
              <a:rPr lang="en-US" altLang="zh-HK" sz="1400" dirty="0" smtClean="0">
                <a:solidFill>
                  <a:srgbClr val="564B3C"/>
                </a:solidFill>
              </a:rPr>
              <a:t>COMMUNITIES</a:t>
            </a:r>
          </a:p>
          <a:p>
            <a:pPr algn="l">
              <a:buClr>
                <a:srgbClr val="93A299"/>
              </a:buClr>
            </a:pPr>
            <a:r>
              <a:rPr lang="en-US" altLang="zh-HK" sz="1400" dirty="0">
                <a:solidFill>
                  <a:srgbClr val="564B3C"/>
                </a:solidFill>
              </a:rPr>
              <a:t>Shan Shui Poi Building Example </a:t>
            </a:r>
            <a:r>
              <a:rPr lang="en-US" altLang="zh-HK" sz="1400" dirty="0" smtClean="0">
                <a:solidFill>
                  <a:srgbClr val="564B3C"/>
                </a:solidFill>
              </a:rPr>
              <a:t>2</a:t>
            </a:r>
            <a:endParaRPr lang="zh-HK" altLang="en-US" sz="1400" dirty="0">
              <a:solidFill>
                <a:srgbClr val="564B3C"/>
              </a:solidFill>
            </a:endParaRPr>
          </a:p>
          <a:p>
            <a:pPr algn="l">
              <a:buClr>
                <a:srgbClr val="93A299"/>
              </a:buClr>
            </a:pPr>
            <a:endParaRPr lang="en-US" altLang="zh-HK" sz="1400" dirty="0" smtClean="0">
              <a:solidFill>
                <a:srgbClr val="564B3C"/>
              </a:solidFill>
            </a:endParaRPr>
          </a:p>
          <a:p>
            <a:pPr algn="l">
              <a:buClr>
                <a:srgbClr val="93A299"/>
              </a:buClr>
            </a:pPr>
            <a:endParaRPr lang="zh-HK" altLang="en-US" sz="1400" dirty="0">
              <a:solidFill>
                <a:srgbClr val="564B3C"/>
              </a:solidFill>
            </a:endParaRPr>
          </a:p>
          <a:p>
            <a:pPr lvl="0" algn="l">
              <a:buClr>
                <a:srgbClr val="93A299"/>
              </a:buClr>
            </a:pP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221210" y="2780928"/>
            <a:ext cx="2621031" cy="3345235"/>
          </a:xfrm>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95358" y="2780928"/>
            <a:ext cx="3538096" cy="3345235"/>
          </a:xfrm>
        </p:spPr>
      </p:pic>
      <p:sp>
        <p:nvSpPr>
          <p:cNvPr id="4" name="TextBox 3"/>
          <p:cNvSpPr txBox="1"/>
          <p:nvPr/>
        </p:nvSpPr>
        <p:spPr>
          <a:xfrm>
            <a:off x="4063897" y="2780928"/>
            <a:ext cx="307777" cy="2593018"/>
          </a:xfrm>
          <a:prstGeom prst="rect">
            <a:avLst/>
          </a:prstGeom>
          <a:noFill/>
        </p:spPr>
        <p:txBody>
          <a:bodyPr vert="eaVert" wrap="none" rtlCol="0">
            <a:spAutoFit/>
          </a:bodyPr>
          <a:lstStyle/>
          <a:p>
            <a:r>
              <a:rPr lang="en-US" altLang="zh-HK" sz="800" dirty="0"/>
              <a:t>Drawings from </a:t>
            </a:r>
            <a:r>
              <a:rPr lang="en-US" altLang="zh-HK" sz="800" b="1" dirty="0"/>
              <a:t>Portraits From Above </a:t>
            </a:r>
            <a:r>
              <a:rPr lang="en-US" altLang="zh-HK" sz="800" dirty="0"/>
              <a:t>–Wu, Canham</a:t>
            </a:r>
            <a:endParaRPr lang="zh-HK" altLang="en-US" sz="800" dirty="0"/>
          </a:p>
        </p:txBody>
      </p:sp>
    </p:spTree>
    <p:extLst>
      <p:ext uri="{BB962C8B-B14F-4D97-AF65-F5344CB8AC3E}">
        <p14:creationId xmlns:p14="http://schemas.microsoft.com/office/powerpoint/2010/main" val="3540517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a:xfrm>
            <a:off x="426128" y="1722438"/>
            <a:ext cx="4040188" cy="698450"/>
          </a:xfrm>
        </p:spPr>
        <p:txBody>
          <a:bodyPr anchor="t"/>
          <a:lstStyle/>
          <a:p>
            <a:pPr lvl="0" algn="l">
              <a:buClr>
                <a:srgbClr val="93A299"/>
              </a:buClr>
            </a:pPr>
            <a:r>
              <a:rPr lang="en-US" altLang="zh-HK" sz="1400" dirty="0" smtClean="0">
                <a:solidFill>
                  <a:srgbClr val="564B3C"/>
                </a:solidFill>
              </a:rPr>
              <a:t>GLOBAL CITIZENSHIP &amp; SOCIAL JUSTICE</a:t>
            </a:r>
          </a:p>
          <a:p>
            <a:pPr algn="l">
              <a:buClr>
                <a:srgbClr val="93A299"/>
              </a:buClr>
            </a:pPr>
            <a:r>
              <a:rPr lang="en-US" altLang="zh-HK" sz="1400" dirty="0">
                <a:solidFill>
                  <a:srgbClr val="564B3C"/>
                </a:solidFill>
              </a:rPr>
              <a:t>HK INFORMAL ROOFTOP </a:t>
            </a:r>
            <a:r>
              <a:rPr lang="en-US" altLang="zh-HK" sz="1400" dirty="0" smtClean="0">
                <a:solidFill>
                  <a:srgbClr val="564B3C"/>
                </a:solidFill>
              </a:rPr>
              <a:t>COMMUNITIES</a:t>
            </a:r>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337746" y="2547207"/>
            <a:ext cx="2656332" cy="3470148"/>
          </a:xfrm>
        </p:spPr>
      </p:pic>
      <p:sp>
        <p:nvSpPr>
          <p:cNvPr id="6" name="Content Placeholder 5"/>
          <p:cNvSpPr>
            <a:spLocks noGrp="1"/>
          </p:cNvSpPr>
          <p:nvPr>
            <p:ph sz="half" idx="2"/>
          </p:nvPr>
        </p:nvSpPr>
        <p:spPr>
          <a:xfrm>
            <a:off x="395536" y="2685704"/>
            <a:ext cx="4040188" cy="3687762"/>
          </a:xfrm>
        </p:spPr>
        <p:txBody>
          <a:bodyPr/>
          <a:lstStyle/>
          <a:p>
            <a:pPr marL="114300" lvl="0" indent="0">
              <a:buClr>
                <a:srgbClr val="93A299"/>
              </a:buClr>
              <a:buNone/>
            </a:pPr>
            <a:r>
              <a:rPr lang="en-US" altLang="zh-HK" sz="1400" dirty="0">
                <a:solidFill>
                  <a:srgbClr val="564B3C"/>
                </a:solidFill>
              </a:rPr>
              <a:t>Shan Shui Poi Building Example </a:t>
            </a:r>
            <a:r>
              <a:rPr lang="en-US" altLang="zh-HK" sz="1400" dirty="0" smtClean="0">
                <a:solidFill>
                  <a:srgbClr val="564B3C"/>
                </a:solidFill>
              </a:rPr>
              <a:t>2</a:t>
            </a:r>
            <a:endParaRPr lang="zh-HK" altLang="en-US" sz="1400" dirty="0">
              <a:solidFill>
                <a:srgbClr val="564B3C"/>
              </a:solidFill>
            </a:endParaRPr>
          </a:p>
          <a:p>
            <a:pPr lvl="0">
              <a:buClr>
                <a:srgbClr val="93A299"/>
              </a:buClr>
            </a:pPr>
            <a:r>
              <a:rPr lang="en-US" altLang="zh-HK" sz="1400" dirty="0">
                <a:solidFill>
                  <a:srgbClr val="564B3C"/>
                </a:solidFill>
              </a:rPr>
              <a:t>This flat is </a:t>
            </a:r>
            <a:r>
              <a:rPr lang="en-US" altLang="zh-HK" sz="1400" b="1" dirty="0" smtClean="0">
                <a:solidFill>
                  <a:srgbClr val="564B3C"/>
                </a:solidFill>
              </a:rPr>
              <a:t>635 </a:t>
            </a:r>
            <a:r>
              <a:rPr lang="en-US" altLang="zh-HK" sz="1400" b="1" dirty="0">
                <a:solidFill>
                  <a:srgbClr val="564B3C"/>
                </a:solidFill>
              </a:rPr>
              <a:t>sq. ft</a:t>
            </a:r>
            <a:r>
              <a:rPr lang="en-US" altLang="zh-HK" sz="1400" dirty="0">
                <a:solidFill>
                  <a:srgbClr val="564B3C"/>
                </a:solidFill>
              </a:rPr>
              <a:t>.</a:t>
            </a:r>
          </a:p>
          <a:p>
            <a:pPr lvl="0">
              <a:buClr>
                <a:srgbClr val="93A299"/>
              </a:buClr>
            </a:pPr>
            <a:r>
              <a:rPr lang="en-US" altLang="zh-HK" sz="1400" dirty="0" smtClean="0">
                <a:solidFill>
                  <a:srgbClr val="564B3C"/>
                </a:solidFill>
              </a:rPr>
              <a:t>Houses </a:t>
            </a:r>
            <a:r>
              <a:rPr lang="en-US" altLang="zh-HK" sz="1400" dirty="0">
                <a:solidFill>
                  <a:srgbClr val="564B3C"/>
                </a:solidFill>
              </a:rPr>
              <a:t>immigrant couple from </a:t>
            </a:r>
            <a:r>
              <a:rPr lang="en-US" altLang="zh-HK" sz="1400" dirty="0" smtClean="0">
                <a:solidFill>
                  <a:srgbClr val="564B3C"/>
                </a:solidFill>
              </a:rPr>
              <a:t>Shenzhen and one child of their six</a:t>
            </a:r>
            <a:endParaRPr lang="en-US" altLang="zh-HK" sz="1400" dirty="0">
              <a:solidFill>
                <a:srgbClr val="564B3C"/>
              </a:solidFill>
            </a:endParaRPr>
          </a:p>
          <a:p>
            <a:pPr lvl="0">
              <a:buClr>
                <a:srgbClr val="93A299"/>
              </a:buClr>
            </a:pPr>
            <a:r>
              <a:rPr lang="en-US" altLang="zh-HK" sz="1400" dirty="0" smtClean="0">
                <a:solidFill>
                  <a:srgbClr val="564B3C"/>
                </a:solidFill>
              </a:rPr>
              <a:t>Three distinct zones of rooftop home: living, entertaining and outdoors</a:t>
            </a:r>
            <a:endParaRPr lang="en-US" altLang="zh-HK" sz="1400" dirty="0">
              <a:solidFill>
                <a:srgbClr val="564B3C"/>
              </a:solidFill>
            </a:endParaRPr>
          </a:p>
          <a:p>
            <a:pPr lvl="0">
              <a:buClr>
                <a:srgbClr val="93A299"/>
              </a:buClr>
            </a:pPr>
            <a:r>
              <a:rPr lang="en-US" altLang="zh-HK" sz="1400" dirty="0">
                <a:solidFill>
                  <a:srgbClr val="564B3C"/>
                </a:solidFill>
              </a:rPr>
              <a:t>Roof advantages – </a:t>
            </a:r>
            <a:r>
              <a:rPr lang="en-US" altLang="zh-HK" sz="1400" dirty="0" smtClean="0">
                <a:solidFill>
                  <a:srgbClr val="564B3C"/>
                </a:solidFill>
              </a:rPr>
              <a:t>one side of the unit is living area with bathroom and bedrooms.; the other side is devoted to mahjong (game) with space for up to 24 players and six tables; outside space for storage, laundry lines, dishwashing and basketball</a:t>
            </a:r>
            <a:endParaRPr lang="zh-HK" altLang="en-US" dirty="0"/>
          </a:p>
        </p:txBody>
      </p:sp>
      <p:sp>
        <p:nvSpPr>
          <p:cNvPr id="9" name="TextBox 8"/>
          <p:cNvSpPr txBox="1"/>
          <p:nvPr/>
        </p:nvSpPr>
        <p:spPr>
          <a:xfrm>
            <a:off x="7995243" y="2593306"/>
            <a:ext cx="307777" cy="92398"/>
          </a:xfrm>
          <a:prstGeom prst="rect">
            <a:avLst/>
          </a:prstGeom>
          <a:noFill/>
        </p:spPr>
        <p:txBody>
          <a:bodyPr vert="eaVert" wrap="none" rtlCol="0">
            <a:spAutoFit/>
          </a:bodyPr>
          <a:lstStyle/>
          <a:p>
            <a:endParaRPr lang="zh-HK" altLang="en-US" sz="800" dirty="0"/>
          </a:p>
        </p:txBody>
      </p:sp>
      <p:sp>
        <p:nvSpPr>
          <p:cNvPr id="8" name="TextBox 7"/>
          <p:cNvSpPr txBox="1"/>
          <p:nvPr/>
        </p:nvSpPr>
        <p:spPr>
          <a:xfrm>
            <a:off x="7995242" y="2593306"/>
            <a:ext cx="307777" cy="2593018"/>
          </a:xfrm>
          <a:prstGeom prst="rect">
            <a:avLst/>
          </a:prstGeom>
          <a:noFill/>
        </p:spPr>
        <p:txBody>
          <a:bodyPr vert="eaVert" wrap="none" rtlCol="0">
            <a:spAutoFit/>
          </a:bodyPr>
          <a:lstStyle/>
          <a:p>
            <a:r>
              <a:rPr lang="en-US" altLang="zh-HK" sz="800" dirty="0"/>
              <a:t>Drawings from </a:t>
            </a:r>
            <a:r>
              <a:rPr lang="en-US" altLang="zh-HK" sz="800" b="1" dirty="0"/>
              <a:t>Portraits From Above </a:t>
            </a:r>
            <a:r>
              <a:rPr lang="en-US" altLang="zh-HK" sz="800" dirty="0"/>
              <a:t>–Wu, Canham</a:t>
            </a:r>
            <a:endParaRPr lang="zh-HK" altLang="en-US" sz="800" dirty="0"/>
          </a:p>
        </p:txBody>
      </p:sp>
    </p:spTree>
    <p:extLst>
      <p:ext uri="{BB962C8B-B14F-4D97-AF65-F5344CB8AC3E}">
        <p14:creationId xmlns:p14="http://schemas.microsoft.com/office/powerpoint/2010/main" val="24801029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a:p>
        </p:txBody>
      </p:sp>
      <p:sp>
        <p:nvSpPr>
          <p:cNvPr id="5" name="Text Placeholder 4"/>
          <p:cNvSpPr>
            <a:spLocks noGrp="1"/>
          </p:cNvSpPr>
          <p:nvPr>
            <p:ph type="body" idx="1"/>
          </p:nvPr>
        </p:nvSpPr>
        <p:spPr>
          <a:xfrm>
            <a:off x="395536" y="1916832"/>
            <a:ext cx="4040188" cy="360040"/>
          </a:xfrm>
        </p:spPr>
        <p:txBody>
          <a:bodyPr anchor="t"/>
          <a:lstStyle/>
          <a:p>
            <a:pPr algn="l"/>
            <a:r>
              <a:rPr lang="en-US" altLang="zh-HK" sz="1400" dirty="0" smtClean="0"/>
              <a:t>EXERCISE – REFLECTION</a:t>
            </a:r>
          </a:p>
          <a:p>
            <a:pPr algn="l"/>
            <a:endParaRPr lang="en-US" altLang="zh-HK" sz="1400" dirty="0" smtClean="0"/>
          </a:p>
          <a:p>
            <a:pPr marL="285750" indent="-285750" algn="l">
              <a:buFont typeface="Arial" pitchFamily="34" charset="0"/>
              <a:buChar char="•"/>
            </a:pPr>
            <a:endParaRPr lang="en-US" altLang="zh-HK" sz="1400" dirty="0" smtClean="0"/>
          </a:p>
          <a:p>
            <a:pPr marL="342900" indent="-342900" algn="l">
              <a:buFont typeface="+mj-lt"/>
              <a:buAutoNum type="arabicPeriod"/>
            </a:pPr>
            <a:r>
              <a:rPr lang="en-US" altLang="zh-HK" sz="1400" b="0" dirty="0" smtClean="0"/>
              <a:t>What is the single most bothersome functional issue you have with your living place?</a:t>
            </a:r>
          </a:p>
          <a:p>
            <a:pPr marL="342900" indent="-342900" algn="l">
              <a:buFont typeface="+mj-lt"/>
              <a:buAutoNum type="arabicPeriod"/>
            </a:pPr>
            <a:r>
              <a:rPr lang="en-US" altLang="zh-HK" sz="1400" b="0" dirty="0" smtClean="0"/>
              <a:t>Using this room as a comparison, estimate how much living space you and your family must have to be comfortable (smaller, 2x, 3x, …)?</a:t>
            </a:r>
          </a:p>
          <a:p>
            <a:pPr marL="342900" indent="-342900" algn="l">
              <a:buFont typeface="+mj-lt"/>
              <a:buAutoNum type="arabicPeriod"/>
            </a:pPr>
            <a:r>
              <a:rPr lang="en-US" altLang="zh-HK" sz="1400" b="0" dirty="0" smtClean="0"/>
              <a:t>How many people live with you?</a:t>
            </a:r>
          </a:p>
          <a:p>
            <a:pPr marL="342900" indent="-342900" algn="l">
              <a:buFont typeface="+mj-lt"/>
              <a:buAutoNum type="arabicPeriod"/>
            </a:pPr>
            <a:endParaRPr lang="en-US" altLang="zh-HK" sz="1400" dirty="0" smtClean="0"/>
          </a:p>
          <a:p>
            <a:pPr algn="l"/>
            <a:endParaRPr lang="en-US" altLang="zh-HK" sz="1400" dirty="0" smtClean="0"/>
          </a:p>
        </p:txBody>
      </p:sp>
      <p:sp>
        <p:nvSpPr>
          <p:cNvPr id="6" name="Text Placeholder 5"/>
          <p:cNvSpPr>
            <a:spLocks noGrp="1"/>
          </p:cNvSpPr>
          <p:nvPr>
            <p:ph type="body" sz="quarter" idx="3"/>
          </p:nvPr>
        </p:nvSpPr>
        <p:spPr/>
        <p:txBody>
          <a:bodyPr/>
          <a:lstStyle/>
          <a:p>
            <a:pPr algn="l"/>
            <a:r>
              <a:rPr lang="en-US" altLang="zh-HK" sz="1400" dirty="0" smtClean="0"/>
              <a:t>FUNDAMENTALS OF INTERIOR ARCHITECTURAL DESIGN - AN INTRODUCTION</a:t>
            </a:r>
            <a:endParaRPr lang="zh-HK" altLang="en-US" sz="1400" dirty="0"/>
          </a:p>
        </p:txBody>
      </p:sp>
      <p:pic>
        <p:nvPicPr>
          <p:cNvPr id="1028" name="Picture 4" descr="C:\Users\hp-user\Documents\My Photos\Device Camera Shots\ext_sd\100MEDIA\santa monica presentation\KirstenCookDesign_logo_G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4616" cy="5887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7664" y="2996952"/>
            <a:ext cx="184731" cy="369332"/>
          </a:xfrm>
          <a:prstGeom prst="rect">
            <a:avLst/>
          </a:prstGeom>
          <a:noFill/>
        </p:spPr>
        <p:txBody>
          <a:bodyPr wrap="none" rtlCol="0">
            <a:spAutoFit/>
          </a:bodyPr>
          <a:lstStyle/>
          <a:p>
            <a:endParaRPr lang="zh-HK" altLang="en-US" dirty="0"/>
          </a:p>
        </p:txBody>
      </p:sp>
      <p:sp>
        <p:nvSpPr>
          <p:cNvPr id="13" name="TextBox 12"/>
          <p:cNvSpPr txBox="1"/>
          <p:nvPr/>
        </p:nvSpPr>
        <p:spPr>
          <a:xfrm>
            <a:off x="1884795" y="2573288"/>
            <a:ext cx="184731" cy="369332"/>
          </a:xfrm>
          <a:prstGeom prst="rect">
            <a:avLst/>
          </a:prstGeom>
          <a:noFill/>
        </p:spPr>
        <p:txBody>
          <a:bodyPr wrap="none" rtlCol="0">
            <a:spAutoFit/>
          </a:bodyPr>
          <a:lstStyle/>
          <a:p>
            <a:endParaRPr lang="zh-HK" altLang="en-US" dirty="0"/>
          </a:p>
        </p:txBody>
      </p:sp>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99992" y="2560960"/>
            <a:ext cx="4040188" cy="2693458"/>
          </a:xfrm>
        </p:spPr>
      </p:pic>
      <p:sp>
        <p:nvSpPr>
          <p:cNvPr id="3" name="TextBox 2"/>
          <p:cNvSpPr txBox="1"/>
          <p:nvPr/>
        </p:nvSpPr>
        <p:spPr>
          <a:xfrm>
            <a:off x="8329650" y="2543076"/>
            <a:ext cx="553998" cy="2676374"/>
          </a:xfrm>
          <a:prstGeom prst="rect">
            <a:avLst/>
          </a:prstGeom>
          <a:noFill/>
        </p:spPr>
        <p:txBody>
          <a:bodyPr vert="eaVert" wrap="none" rtlCol="0">
            <a:spAutoFit/>
          </a:bodyPr>
          <a:lstStyle/>
          <a:p>
            <a:r>
              <a:rPr lang="en-US" altLang="zh-HK" sz="800" dirty="0" smtClean="0"/>
              <a:t>Reflection lily ponds under the ArtScience Museum, </a:t>
            </a:r>
          </a:p>
          <a:p>
            <a:r>
              <a:rPr lang="en-US" altLang="zh-HK" sz="800" dirty="0" smtClean="0"/>
              <a:t> Singapore designed by Moshe Sofdie</a:t>
            </a:r>
          </a:p>
          <a:p>
            <a:endParaRPr lang="zh-HK" altLang="en-US" sz="800" dirty="0"/>
          </a:p>
        </p:txBody>
      </p:sp>
    </p:spTree>
    <p:extLst>
      <p:ext uri="{BB962C8B-B14F-4D97-AF65-F5344CB8AC3E}">
        <p14:creationId xmlns:p14="http://schemas.microsoft.com/office/powerpoint/2010/main" val="1725744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a:xfrm>
            <a:off x="426128" y="1722438"/>
            <a:ext cx="4040188" cy="770458"/>
          </a:xfrm>
        </p:spPr>
        <p:txBody>
          <a:bodyPr anchor="t"/>
          <a:lstStyle/>
          <a:p>
            <a:pPr lvl="0" algn="l">
              <a:buClr>
                <a:srgbClr val="93A299"/>
              </a:buClr>
            </a:pPr>
            <a:r>
              <a:rPr lang="en-US" altLang="zh-HK" sz="1400" dirty="0" smtClean="0">
                <a:solidFill>
                  <a:srgbClr val="564B3C"/>
                </a:solidFill>
              </a:rPr>
              <a:t>GLOBAL CITIZENSHIP &amp; SOCIAL JUSTICE</a:t>
            </a:r>
          </a:p>
          <a:p>
            <a:pPr algn="l">
              <a:buClr>
                <a:srgbClr val="93A299"/>
              </a:buClr>
            </a:pPr>
            <a:r>
              <a:rPr lang="en-US" altLang="zh-HK" sz="1400" dirty="0">
                <a:solidFill>
                  <a:srgbClr val="564B3C"/>
                </a:solidFill>
              </a:rPr>
              <a:t>HK INFORMAL ROOFTOP </a:t>
            </a:r>
            <a:r>
              <a:rPr lang="en-US" altLang="zh-HK" sz="1400" dirty="0" smtClean="0">
                <a:solidFill>
                  <a:srgbClr val="564B3C"/>
                </a:solidFill>
              </a:rPr>
              <a:t>COMMUNITIES</a:t>
            </a:r>
          </a:p>
          <a:p>
            <a:pPr algn="l">
              <a:buClr>
                <a:srgbClr val="93A299"/>
              </a:buClr>
            </a:pPr>
            <a:r>
              <a:rPr lang="en-US" altLang="zh-HK" sz="1400" dirty="0">
                <a:solidFill>
                  <a:srgbClr val="564B3C"/>
                </a:solidFill>
              </a:rPr>
              <a:t>Shan Shui Poi Building Example </a:t>
            </a:r>
            <a:r>
              <a:rPr lang="en-US" altLang="zh-HK" sz="1400" dirty="0" smtClean="0">
                <a:solidFill>
                  <a:srgbClr val="564B3C"/>
                </a:solidFill>
              </a:rPr>
              <a:t>2</a:t>
            </a:r>
            <a:endParaRPr lang="zh-HK" altLang="en-US" sz="1400" dirty="0">
              <a:solidFill>
                <a:srgbClr val="564B3C"/>
              </a:solidFill>
            </a:endParaRPr>
          </a:p>
          <a:p>
            <a:pPr algn="l">
              <a:buClr>
                <a:srgbClr val="93A299"/>
              </a:buClr>
            </a:pPr>
            <a:endParaRPr lang="zh-HK" altLang="en-US" sz="1400" dirty="0">
              <a:solidFill>
                <a:srgbClr val="564B3C"/>
              </a:solidFill>
            </a:endParaRPr>
          </a:p>
          <a:p>
            <a:pPr lvl="0" algn="l">
              <a:buClr>
                <a:srgbClr val="93A299"/>
              </a:buClr>
            </a:pP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5450" y="2613508"/>
            <a:ext cx="4040188" cy="3337546"/>
          </a:xfrm>
        </p:spPr>
      </p:pic>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064950" y="2438400"/>
            <a:ext cx="3201924" cy="3687763"/>
          </a:xfrm>
        </p:spPr>
      </p:pic>
      <p:sp>
        <p:nvSpPr>
          <p:cNvPr id="4" name="TextBox 3"/>
          <p:cNvSpPr txBox="1"/>
          <p:nvPr/>
        </p:nvSpPr>
        <p:spPr>
          <a:xfrm>
            <a:off x="8244407" y="2492896"/>
            <a:ext cx="307777" cy="2593018"/>
          </a:xfrm>
          <a:prstGeom prst="rect">
            <a:avLst/>
          </a:prstGeom>
          <a:noFill/>
        </p:spPr>
        <p:txBody>
          <a:bodyPr vert="eaVert" wrap="none" rtlCol="0">
            <a:spAutoFit/>
          </a:bodyPr>
          <a:lstStyle/>
          <a:p>
            <a:r>
              <a:rPr lang="en-US" altLang="zh-HK" sz="800" dirty="0"/>
              <a:t>Drawings from </a:t>
            </a:r>
            <a:r>
              <a:rPr lang="en-US" altLang="zh-HK" sz="800" b="1" dirty="0"/>
              <a:t>Portraits From Above </a:t>
            </a:r>
            <a:r>
              <a:rPr lang="en-US" altLang="zh-HK" sz="800" dirty="0"/>
              <a:t>–Wu, Canham</a:t>
            </a:r>
            <a:endParaRPr lang="zh-HK" altLang="en-US" sz="800" dirty="0"/>
          </a:p>
        </p:txBody>
      </p:sp>
    </p:spTree>
    <p:extLst>
      <p:ext uri="{BB962C8B-B14F-4D97-AF65-F5344CB8AC3E}">
        <p14:creationId xmlns:p14="http://schemas.microsoft.com/office/powerpoint/2010/main" val="34559933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a:xfrm>
            <a:off x="426128" y="1722438"/>
            <a:ext cx="4040188" cy="842466"/>
          </a:xfrm>
        </p:spPr>
        <p:txBody>
          <a:bodyPr anchor="t"/>
          <a:lstStyle/>
          <a:p>
            <a:pPr lvl="0" algn="l">
              <a:buClr>
                <a:srgbClr val="93A299"/>
              </a:buClr>
            </a:pPr>
            <a:r>
              <a:rPr lang="en-US" altLang="zh-HK" sz="1400" dirty="0" smtClean="0">
                <a:solidFill>
                  <a:srgbClr val="564B3C"/>
                </a:solidFill>
              </a:rPr>
              <a:t>GLOBAL CITIZENSHIP &amp; SOCIAL JUSTICE</a:t>
            </a:r>
          </a:p>
          <a:p>
            <a:pPr algn="l">
              <a:buClr>
                <a:srgbClr val="93A299"/>
              </a:buClr>
            </a:pPr>
            <a:r>
              <a:rPr lang="en-US" altLang="zh-HK" sz="1400" dirty="0">
                <a:solidFill>
                  <a:srgbClr val="564B3C"/>
                </a:solidFill>
              </a:rPr>
              <a:t>HK INFORMAL ROOFTOP </a:t>
            </a:r>
            <a:r>
              <a:rPr lang="en-US" altLang="zh-HK" sz="1400" dirty="0" smtClean="0">
                <a:solidFill>
                  <a:srgbClr val="564B3C"/>
                </a:solidFill>
              </a:rPr>
              <a:t>COMMUNITIES</a:t>
            </a:r>
          </a:p>
          <a:p>
            <a:pPr algn="l">
              <a:buClr>
                <a:srgbClr val="93A299"/>
              </a:buClr>
            </a:pPr>
            <a:r>
              <a:rPr lang="en-US" altLang="zh-HK" sz="1400" dirty="0">
                <a:solidFill>
                  <a:srgbClr val="564B3C"/>
                </a:solidFill>
              </a:rPr>
              <a:t>Shan Shui Poi Building Example </a:t>
            </a:r>
            <a:r>
              <a:rPr lang="en-US" altLang="zh-HK" sz="1400" dirty="0" smtClean="0">
                <a:solidFill>
                  <a:srgbClr val="564B3C"/>
                </a:solidFill>
              </a:rPr>
              <a:t>2</a:t>
            </a:r>
            <a:endParaRPr lang="zh-HK" altLang="en-US" sz="1400" dirty="0">
              <a:solidFill>
                <a:srgbClr val="564B3C"/>
              </a:solidFill>
            </a:endParaRPr>
          </a:p>
          <a:p>
            <a:pPr algn="l">
              <a:buClr>
                <a:srgbClr val="93A299"/>
              </a:buClr>
            </a:pPr>
            <a:endParaRPr lang="zh-HK" altLang="en-US" sz="1400" dirty="0">
              <a:solidFill>
                <a:srgbClr val="564B3C"/>
              </a:solidFill>
            </a:endParaRPr>
          </a:p>
          <a:p>
            <a:pPr lvl="0" algn="l">
              <a:buClr>
                <a:srgbClr val="93A299"/>
              </a:buClr>
            </a:pP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280259" y="2564904"/>
            <a:ext cx="2676240" cy="3561259"/>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970193" y="2524603"/>
            <a:ext cx="2881727" cy="3601560"/>
          </a:xfrm>
        </p:spPr>
      </p:pic>
    </p:spTree>
    <p:extLst>
      <p:ext uri="{BB962C8B-B14F-4D97-AF65-F5344CB8AC3E}">
        <p14:creationId xmlns:p14="http://schemas.microsoft.com/office/powerpoint/2010/main" val="8066018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HOW WE TOUCH &amp; CHANGE LIVES</a:t>
            </a: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436658" y="2438400"/>
            <a:ext cx="2458508" cy="3687763"/>
          </a:xfrm>
        </p:spPr>
      </p:pic>
      <p:sp>
        <p:nvSpPr>
          <p:cNvPr id="6" name="Content Placeholder 5"/>
          <p:cNvSpPr>
            <a:spLocks noGrp="1"/>
          </p:cNvSpPr>
          <p:nvPr>
            <p:ph sz="half" idx="2"/>
          </p:nvPr>
        </p:nvSpPr>
        <p:spPr>
          <a:xfrm>
            <a:off x="395536" y="2636912"/>
            <a:ext cx="4896544" cy="3687762"/>
          </a:xfrm>
        </p:spPr>
        <p:txBody>
          <a:bodyPr/>
          <a:lstStyle/>
          <a:p>
            <a:pPr marL="0" lvl="0" indent="0">
              <a:buClr>
                <a:srgbClr val="93A299"/>
              </a:buClr>
              <a:buNone/>
            </a:pPr>
            <a:r>
              <a:rPr lang="en-US" altLang="zh-HK" sz="1400" b="1" dirty="0" smtClean="0">
                <a:solidFill>
                  <a:srgbClr val="564B3C"/>
                </a:solidFill>
              </a:rPr>
              <a:t>EXERCISE </a:t>
            </a:r>
            <a:r>
              <a:rPr lang="en-US" altLang="zh-HK" sz="1400" b="1" dirty="0">
                <a:solidFill>
                  <a:srgbClr val="564B3C"/>
                </a:solidFill>
              </a:rPr>
              <a:t>– </a:t>
            </a:r>
            <a:r>
              <a:rPr lang="en-US" altLang="zh-HK" sz="1400" b="1" i="1" dirty="0" smtClean="0">
                <a:solidFill>
                  <a:srgbClr val="564B3C"/>
                </a:solidFill>
              </a:rPr>
              <a:t>LOOP</a:t>
            </a:r>
            <a:r>
              <a:rPr lang="en-US" altLang="zh-HK" sz="1400" b="1" i="1" dirty="0" smtClean="0"/>
              <a:t> BACK </a:t>
            </a:r>
            <a:r>
              <a:rPr lang="en-US" altLang="zh-HK" sz="1400" b="1" dirty="0" smtClean="0"/>
              <a:t>– DESIGN THINKING IDEATION</a:t>
            </a:r>
          </a:p>
          <a:p>
            <a:pPr marL="0" lvl="0" indent="0">
              <a:buClr>
                <a:srgbClr val="93A299"/>
              </a:buClr>
              <a:buNone/>
            </a:pPr>
            <a:endParaRPr lang="en-US" altLang="zh-HK" sz="1400" b="1" dirty="0"/>
          </a:p>
          <a:p>
            <a:pPr marL="114300" indent="0">
              <a:buNone/>
            </a:pPr>
            <a:r>
              <a:rPr lang="en-US" altLang="zh-HK" sz="1400" i="1" dirty="0" smtClean="0"/>
              <a:t>	“If I’d asked my customers what </a:t>
            </a:r>
            <a:br>
              <a:rPr lang="en-US" altLang="zh-HK" sz="1400" i="1" dirty="0" smtClean="0"/>
            </a:br>
            <a:r>
              <a:rPr lang="en-US" altLang="zh-HK" sz="1400" i="1" dirty="0" smtClean="0"/>
              <a:t>they wanted, they’d said a faster horse.”</a:t>
            </a:r>
          </a:p>
          <a:p>
            <a:pPr marL="114300" indent="0">
              <a:buNone/>
            </a:pPr>
            <a:r>
              <a:rPr lang="en-US" altLang="zh-HK" sz="1400" dirty="0" smtClean="0"/>
              <a:t>Henry Ford</a:t>
            </a:r>
          </a:p>
          <a:p>
            <a:pPr marL="114300" indent="0">
              <a:buNone/>
            </a:pPr>
            <a:endParaRPr lang="en-US" altLang="zh-HK" sz="1400" dirty="0"/>
          </a:p>
          <a:p>
            <a:r>
              <a:rPr lang="en-US" altLang="zh-HK" sz="1400" dirty="0" smtClean="0"/>
              <a:t>344 square feet or 13’ X 26’</a:t>
            </a:r>
          </a:p>
          <a:p>
            <a:r>
              <a:rPr lang="en-US" altLang="zh-HK" sz="1400" dirty="0" smtClean="0"/>
              <a:t>Quick prototyping</a:t>
            </a:r>
          </a:p>
          <a:p>
            <a:r>
              <a:rPr lang="en-US" altLang="zh-HK" sz="1400" dirty="0" smtClean="0"/>
              <a:t>What are your  bothersome functional issues </a:t>
            </a:r>
            <a:br>
              <a:rPr lang="en-US" altLang="zh-HK" sz="1400" dirty="0" smtClean="0"/>
            </a:br>
            <a:r>
              <a:rPr lang="en-US" altLang="zh-HK" sz="1400" dirty="0" smtClean="0"/>
              <a:t>with your  living space now?</a:t>
            </a:r>
          </a:p>
          <a:p>
            <a:pPr marL="114300" indent="0">
              <a:buNone/>
            </a:pPr>
            <a:endParaRPr lang="en-US" altLang="zh-HK" sz="1400" dirty="0"/>
          </a:p>
          <a:p>
            <a:pPr marL="114300" indent="0">
              <a:buNone/>
            </a:pPr>
            <a:endParaRPr lang="en-US" altLang="zh-HK" sz="1400" dirty="0" smtClean="0"/>
          </a:p>
          <a:p>
            <a:pPr marL="114300" indent="0">
              <a:buNone/>
            </a:pPr>
            <a:endParaRPr lang="zh-HK" altLang="en-US" sz="1400" dirty="0"/>
          </a:p>
        </p:txBody>
      </p:sp>
      <p:sp>
        <p:nvSpPr>
          <p:cNvPr id="4" name="TextBox 3"/>
          <p:cNvSpPr txBox="1"/>
          <p:nvPr/>
        </p:nvSpPr>
        <p:spPr>
          <a:xfrm>
            <a:off x="7802487" y="2446697"/>
            <a:ext cx="307777" cy="1010854"/>
          </a:xfrm>
          <a:prstGeom prst="rect">
            <a:avLst/>
          </a:prstGeom>
          <a:noFill/>
        </p:spPr>
        <p:txBody>
          <a:bodyPr vert="eaVert" wrap="none" rtlCol="0">
            <a:spAutoFit/>
          </a:bodyPr>
          <a:lstStyle/>
          <a:p>
            <a:r>
              <a:rPr lang="en-US" altLang="zh-HK" sz="800" dirty="0" smtClean="0"/>
              <a:t>Guangzhou China</a:t>
            </a:r>
            <a:endParaRPr lang="zh-HK" altLang="en-US" sz="800" dirty="0"/>
          </a:p>
        </p:txBody>
      </p:sp>
    </p:spTree>
    <p:extLst>
      <p:ext uri="{BB962C8B-B14F-4D97-AF65-F5344CB8AC3E}">
        <p14:creationId xmlns:p14="http://schemas.microsoft.com/office/powerpoint/2010/main" val="27749080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HOW WE TOUCH &amp; CHANGE LIVES</a:t>
            </a:r>
          </a:p>
          <a:p>
            <a:pPr lvl="0" algn="l">
              <a:buClr>
                <a:srgbClr val="93A299"/>
              </a:buClr>
            </a:pPr>
            <a:r>
              <a:rPr lang="en-US" altLang="zh-HK" sz="1400" dirty="0">
                <a:solidFill>
                  <a:srgbClr val="564B3C"/>
                </a:solidFill>
              </a:rPr>
              <a:t>Gary Chang - architect  </a:t>
            </a:r>
          </a:p>
          <a:p>
            <a:pPr lvl="0" algn="l">
              <a:buClr>
                <a:srgbClr val="93A299"/>
              </a:buClr>
            </a:pP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5450" y="2996952"/>
            <a:ext cx="4040188" cy="2520280"/>
          </a:xfrm>
        </p:spPr>
      </p:pic>
      <p:pic>
        <p:nvPicPr>
          <p:cNvPr id="7" name="Content Placeholder 6"/>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025" y="2996952"/>
            <a:ext cx="4041775" cy="2520280"/>
          </a:xfrm>
        </p:spPr>
      </p:pic>
      <p:sp>
        <p:nvSpPr>
          <p:cNvPr id="4" name="TextBox 3"/>
          <p:cNvSpPr txBox="1"/>
          <p:nvPr/>
        </p:nvSpPr>
        <p:spPr>
          <a:xfrm>
            <a:off x="8591922" y="2996952"/>
            <a:ext cx="307777" cy="2397451"/>
          </a:xfrm>
          <a:prstGeom prst="rect">
            <a:avLst/>
          </a:prstGeom>
          <a:noFill/>
        </p:spPr>
        <p:txBody>
          <a:bodyPr vert="eaVert" wrap="none" rtlCol="0">
            <a:spAutoFit/>
          </a:bodyPr>
          <a:lstStyle/>
          <a:p>
            <a:r>
              <a:rPr lang="en-US" altLang="zh-HK" sz="800" dirty="0" smtClean="0"/>
              <a:t>My 32 m apartment – a 30 year transformation</a:t>
            </a:r>
            <a:endParaRPr lang="zh-HK" altLang="en-US" sz="800" dirty="0"/>
          </a:p>
        </p:txBody>
      </p:sp>
    </p:spTree>
    <p:extLst>
      <p:ext uri="{BB962C8B-B14F-4D97-AF65-F5344CB8AC3E}">
        <p14:creationId xmlns:p14="http://schemas.microsoft.com/office/powerpoint/2010/main" val="3754482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a:xfrm>
            <a:off x="426128" y="1722438"/>
            <a:ext cx="4040188" cy="1634554"/>
          </a:xfrm>
        </p:spPr>
        <p:txBody>
          <a:bodyPr anchor="t"/>
          <a:lstStyle/>
          <a:p>
            <a:pPr lvl="0" algn="l">
              <a:buClr>
                <a:srgbClr val="93A299"/>
              </a:buClr>
            </a:pPr>
            <a:r>
              <a:rPr lang="en-US" altLang="zh-HK" sz="1400" dirty="0" smtClean="0">
                <a:solidFill>
                  <a:srgbClr val="564B3C"/>
                </a:solidFill>
              </a:rPr>
              <a:t>HOW WE TOUCH &amp; CHANGE LIVES</a:t>
            </a:r>
            <a:endParaRPr lang="zh-HK" altLang="en-US" sz="1400" dirty="0">
              <a:solidFill>
                <a:srgbClr val="564B3C"/>
              </a:solidFill>
            </a:endParaRPr>
          </a:p>
          <a:p>
            <a:pPr algn="l"/>
            <a:r>
              <a:rPr lang="en-US" altLang="zh-HK" sz="1400" dirty="0" smtClean="0"/>
              <a:t>Gary Chang - architect  </a:t>
            </a:r>
          </a:p>
          <a:p>
            <a:pPr marL="285750" indent="-285750" algn="l">
              <a:buFont typeface="Arial" pitchFamily="34" charset="0"/>
              <a:buChar char="•"/>
            </a:pPr>
            <a:r>
              <a:rPr lang="en-US" altLang="zh-HK" sz="1400" b="0" dirty="0" smtClean="0"/>
              <a:t>30 year documentation of family home</a:t>
            </a:r>
          </a:p>
          <a:p>
            <a:pPr marL="285750" indent="-285750" algn="l">
              <a:buFont typeface="Arial" pitchFamily="34" charset="0"/>
              <a:buChar char="•"/>
            </a:pPr>
            <a:r>
              <a:rPr lang="en-US" altLang="zh-HK" sz="1400" b="0" dirty="0" smtClean="0"/>
              <a:t>Low cost public housing apartment</a:t>
            </a:r>
          </a:p>
          <a:p>
            <a:pPr marL="285750" indent="-285750" algn="l">
              <a:buFont typeface="Arial" pitchFamily="34" charset="0"/>
              <a:buChar char="•"/>
            </a:pPr>
            <a:r>
              <a:rPr lang="en-US" altLang="zh-HK" sz="1400" b="0" dirty="0" smtClean="0"/>
              <a:t>344 sq. ft. of living space for 6 people</a:t>
            </a:r>
          </a:p>
          <a:p>
            <a:pPr marL="285750" indent="-285750" algn="l">
              <a:buFont typeface="Arial" pitchFamily="34" charset="0"/>
              <a:buChar char="•"/>
            </a:pPr>
            <a:r>
              <a:rPr lang="en-US" altLang="zh-HK" sz="1400" b="0" dirty="0" smtClean="0"/>
              <a:t>Living in true spirit of cooperation!</a:t>
            </a:r>
            <a:endParaRPr lang="zh-HK" altLang="en-US" sz="1400" b="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04036" y="3789040"/>
            <a:ext cx="4041775" cy="2520279"/>
          </a:xfrm>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7544" y="3789040"/>
            <a:ext cx="4040188" cy="2520280"/>
          </a:xfrm>
        </p:spPr>
      </p:pic>
      <p:sp>
        <p:nvSpPr>
          <p:cNvPr id="4" name="TextBox 3"/>
          <p:cNvSpPr txBox="1"/>
          <p:nvPr/>
        </p:nvSpPr>
        <p:spPr>
          <a:xfrm>
            <a:off x="8700220" y="3933056"/>
            <a:ext cx="307777" cy="2397451"/>
          </a:xfrm>
          <a:prstGeom prst="rect">
            <a:avLst/>
          </a:prstGeom>
          <a:noFill/>
        </p:spPr>
        <p:txBody>
          <a:bodyPr vert="eaVert" wrap="none" rtlCol="0">
            <a:spAutoFit/>
          </a:bodyPr>
          <a:lstStyle/>
          <a:p>
            <a:pPr lvl="0"/>
            <a:r>
              <a:rPr lang="en-US" altLang="zh-HK" sz="800" dirty="0">
                <a:solidFill>
                  <a:prstClr val="black"/>
                </a:solidFill>
              </a:rPr>
              <a:t>My 32 m apartment – a 30 year transformation</a:t>
            </a:r>
            <a:endParaRPr lang="zh-HK" altLang="en-US" sz="800" dirty="0">
              <a:solidFill>
                <a:prstClr val="black"/>
              </a:solidFill>
            </a:endParaRPr>
          </a:p>
        </p:txBody>
      </p:sp>
    </p:spTree>
    <p:extLst>
      <p:ext uri="{BB962C8B-B14F-4D97-AF65-F5344CB8AC3E}">
        <p14:creationId xmlns:p14="http://schemas.microsoft.com/office/powerpoint/2010/main" val="14254810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a:xfrm>
            <a:off x="426128" y="1722438"/>
            <a:ext cx="4040188" cy="1850578"/>
          </a:xfrm>
        </p:spPr>
        <p:txBody>
          <a:bodyPr anchor="t"/>
          <a:lstStyle/>
          <a:p>
            <a:pPr lvl="0" algn="l">
              <a:buClr>
                <a:srgbClr val="93A299"/>
              </a:buClr>
            </a:pPr>
            <a:r>
              <a:rPr lang="en-US" altLang="zh-HK" sz="1400" dirty="0" smtClean="0">
                <a:solidFill>
                  <a:srgbClr val="564B3C"/>
                </a:solidFill>
              </a:rPr>
              <a:t>HOW WE TOUCH &amp; CHANGE LIVES</a:t>
            </a:r>
          </a:p>
          <a:p>
            <a:pPr lvl="0" algn="l">
              <a:buClr>
                <a:srgbClr val="93A299"/>
              </a:buClr>
            </a:pPr>
            <a:endParaRPr lang="en-US" altLang="zh-HK" sz="1400" dirty="0" smtClean="0">
              <a:solidFill>
                <a:srgbClr val="564B3C"/>
              </a:solidFill>
            </a:endParaRPr>
          </a:p>
          <a:p>
            <a:pPr lvl="0" algn="l">
              <a:buClr>
                <a:srgbClr val="93A299"/>
              </a:buClr>
            </a:pPr>
            <a:r>
              <a:rPr lang="en-US" altLang="zh-HK" sz="1400" dirty="0" smtClean="0">
                <a:solidFill>
                  <a:srgbClr val="564B3C"/>
                </a:solidFill>
              </a:rPr>
              <a:t>Gary Chang - Domestic Transformer</a:t>
            </a:r>
          </a:p>
          <a:p>
            <a:pPr marL="285750" lvl="0" indent="-285750" algn="l">
              <a:buClr>
                <a:srgbClr val="93A299"/>
              </a:buClr>
              <a:buFont typeface="Arial" pitchFamily="34" charset="0"/>
              <a:buChar char="•"/>
            </a:pPr>
            <a:r>
              <a:rPr lang="en-US" altLang="zh-HK" sz="1400" b="0" dirty="0" smtClean="0">
                <a:solidFill>
                  <a:srgbClr val="564B3C"/>
                </a:solidFill>
              </a:rPr>
              <a:t>Luxury of empty space “suitcase home”</a:t>
            </a:r>
          </a:p>
          <a:p>
            <a:pPr marL="285750" lvl="0" indent="-285750" algn="l">
              <a:buClr>
                <a:srgbClr val="93A299"/>
              </a:buClr>
              <a:buFont typeface="Arial" pitchFamily="34" charset="0"/>
              <a:buChar char="•"/>
            </a:pPr>
            <a:r>
              <a:rPr lang="en-US" altLang="zh-HK" sz="1400" b="0" dirty="0" smtClean="0">
                <a:solidFill>
                  <a:srgbClr val="564B3C"/>
                </a:solidFill>
              </a:rPr>
              <a:t>Devices for flexibility and change </a:t>
            </a:r>
          </a:p>
          <a:p>
            <a:pPr marL="285750" lvl="0" indent="-285750" algn="l">
              <a:buClr>
                <a:srgbClr val="93A299"/>
              </a:buClr>
              <a:buFont typeface="Arial" pitchFamily="34" charset="0"/>
              <a:buChar char="•"/>
            </a:pPr>
            <a:r>
              <a:rPr lang="en-US" altLang="zh-HK" sz="1400" b="0" dirty="0" smtClean="0">
                <a:solidFill>
                  <a:srgbClr val="564B3C"/>
                </a:solidFill>
              </a:rPr>
              <a:t>Functional zones</a:t>
            </a:r>
          </a:p>
          <a:p>
            <a:pPr marL="285750" lvl="0" indent="-285750" algn="l">
              <a:buClr>
                <a:srgbClr val="93A299"/>
              </a:buClr>
              <a:buFont typeface="Arial" pitchFamily="34" charset="0"/>
              <a:buChar char="•"/>
            </a:pPr>
            <a:r>
              <a:rPr lang="en-US" altLang="zh-HK" sz="1400" b="0" dirty="0" smtClean="0">
                <a:solidFill>
                  <a:srgbClr val="564B3C"/>
                </a:solidFill>
              </a:rPr>
              <a:t>Sliding wall sections</a:t>
            </a:r>
          </a:p>
          <a:p>
            <a:pPr lvl="0" algn="l">
              <a:buClr>
                <a:srgbClr val="93A299"/>
              </a:buClr>
            </a:pP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04035" y="3789040"/>
            <a:ext cx="4041775" cy="2520280"/>
          </a:xfr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7544" y="3717032"/>
            <a:ext cx="4040188" cy="2592288"/>
          </a:xfrm>
        </p:spPr>
      </p:pic>
      <p:sp>
        <p:nvSpPr>
          <p:cNvPr id="4" name="TextBox 3"/>
          <p:cNvSpPr txBox="1"/>
          <p:nvPr/>
        </p:nvSpPr>
        <p:spPr>
          <a:xfrm>
            <a:off x="8745810" y="3861048"/>
            <a:ext cx="307777" cy="2397451"/>
          </a:xfrm>
          <a:prstGeom prst="rect">
            <a:avLst/>
          </a:prstGeom>
          <a:noFill/>
        </p:spPr>
        <p:txBody>
          <a:bodyPr vert="eaVert" wrap="none" rtlCol="0">
            <a:spAutoFit/>
          </a:bodyPr>
          <a:lstStyle/>
          <a:p>
            <a:pPr lvl="0"/>
            <a:r>
              <a:rPr lang="en-US" altLang="zh-HK" sz="800" dirty="0">
                <a:solidFill>
                  <a:prstClr val="black"/>
                </a:solidFill>
              </a:rPr>
              <a:t>My 32 m apartment – a 30 year transformation</a:t>
            </a:r>
            <a:endParaRPr lang="zh-HK" altLang="en-US" sz="800" dirty="0">
              <a:solidFill>
                <a:prstClr val="black"/>
              </a:solidFill>
            </a:endParaRPr>
          </a:p>
        </p:txBody>
      </p:sp>
    </p:spTree>
    <p:extLst>
      <p:ext uri="{BB962C8B-B14F-4D97-AF65-F5344CB8AC3E}">
        <p14:creationId xmlns:p14="http://schemas.microsoft.com/office/powerpoint/2010/main" val="39408061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a:xfrm>
            <a:off x="426128" y="1722438"/>
            <a:ext cx="4040188" cy="1634554"/>
          </a:xfrm>
        </p:spPr>
        <p:txBody>
          <a:bodyPr anchor="t"/>
          <a:lstStyle/>
          <a:p>
            <a:pPr lvl="0" algn="l">
              <a:buClr>
                <a:srgbClr val="93A299"/>
              </a:buClr>
            </a:pPr>
            <a:r>
              <a:rPr lang="en-US" altLang="zh-HK" sz="1400" dirty="0" smtClean="0">
                <a:solidFill>
                  <a:srgbClr val="564B3C"/>
                </a:solidFill>
              </a:rPr>
              <a:t>HOW WE TOUCH &amp; CHANGE LIVES</a:t>
            </a:r>
          </a:p>
          <a:p>
            <a:pPr lvl="0" algn="l">
              <a:buClr>
                <a:srgbClr val="93A299"/>
              </a:buClr>
            </a:pPr>
            <a:r>
              <a:rPr lang="en-US" altLang="zh-HK" sz="1400" dirty="0" smtClean="0">
                <a:solidFill>
                  <a:srgbClr val="564B3C"/>
                </a:solidFill>
              </a:rPr>
              <a:t>Gary Chang – Domestic Transformer</a:t>
            </a:r>
          </a:p>
          <a:p>
            <a:pPr lvl="0" algn="l">
              <a:buClr>
                <a:srgbClr val="93A299"/>
              </a:buClr>
            </a:pPr>
            <a:endParaRPr lang="en-US" altLang="zh-HK" sz="1400" dirty="0" smtClean="0">
              <a:solidFill>
                <a:srgbClr val="564B3C"/>
              </a:solidFill>
            </a:endParaRPr>
          </a:p>
          <a:p>
            <a:pPr marL="285750" lvl="0" indent="-285750" algn="l">
              <a:buClr>
                <a:srgbClr val="93A299"/>
              </a:buClr>
              <a:buFont typeface="Arial" pitchFamily="34" charset="0"/>
              <a:buChar char="•"/>
            </a:pPr>
            <a:r>
              <a:rPr lang="en-US" altLang="zh-HK" sz="1400" b="0" dirty="0" smtClean="0">
                <a:solidFill>
                  <a:srgbClr val="564B3C"/>
                </a:solidFill>
              </a:rPr>
              <a:t>Apartment may be arranged in </a:t>
            </a:r>
            <a:br>
              <a:rPr lang="en-US" altLang="zh-HK" sz="1400" b="0" dirty="0" smtClean="0">
                <a:solidFill>
                  <a:srgbClr val="564B3C"/>
                </a:solidFill>
              </a:rPr>
            </a:br>
            <a:r>
              <a:rPr lang="en-US" altLang="zh-HK" sz="1400" b="0" dirty="0" smtClean="0">
                <a:solidFill>
                  <a:srgbClr val="564B3C"/>
                </a:solidFill>
              </a:rPr>
              <a:t>24 different scenarios or functions</a:t>
            </a:r>
            <a:endParaRPr lang="zh-HK" altLang="en-US" sz="1400" b="0" dirty="0">
              <a:solidFill>
                <a:srgbClr val="564B3C"/>
              </a:solidFill>
            </a:endParaRPr>
          </a:p>
          <a:p>
            <a:endParaRPr lang="zh-HK" altLang="en-US" b="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550147" y="3789040"/>
            <a:ext cx="4041775" cy="2448271"/>
          </a:xfrm>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95536" y="3789040"/>
            <a:ext cx="4040188" cy="2448272"/>
          </a:xfrm>
        </p:spPr>
      </p:pic>
      <p:sp>
        <p:nvSpPr>
          <p:cNvPr id="4" name="TextBox 3"/>
          <p:cNvSpPr txBox="1"/>
          <p:nvPr/>
        </p:nvSpPr>
        <p:spPr>
          <a:xfrm>
            <a:off x="8591922" y="3861048"/>
            <a:ext cx="307777" cy="2397451"/>
          </a:xfrm>
          <a:prstGeom prst="rect">
            <a:avLst/>
          </a:prstGeom>
          <a:noFill/>
        </p:spPr>
        <p:txBody>
          <a:bodyPr vert="eaVert" wrap="none" rtlCol="0">
            <a:spAutoFit/>
          </a:bodyPr>
          <a:lstStyle/>
          <a:p>
            <a:pPr lvl="0"/>
            <a:r>
              <a:rPr lang="en-US" altLang="zh-HK" sz="800" dirty="0">
                <a:solidFill>
                  <a:prstClr val="black"/>
                </a:solidFill>
              </a:rPr>
              <a:t>My 32 m apartment – a 30 year transformation</a:t>
            </a:r>
            <a:endParaRPr lang="zh-HK" altLang="en-US" sz="800" dirty="0">
              <a:solidFill>
                <a:prstClr val="black"/>
              </a:solidFill>
            </a:endParaRPr>
          </a:p>
        </p:txBody>
      </p:sp>
    </p:spTree>
    <p:extLst>
      <p:ext uri="{BB962C8B-B14F-4D97-AF65-F5344CB8AC3E}">
        <p14:creationId xmlns:p14="http://schemas.microsoft.com/office/powerpoint/2010/main" val="20992582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HOW WE TOUCH &amp; CHANGE LIVES</a:t>
            </a: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Content Placeholder 5"/>
          <p:cNvSpPr>
            <a:spLocks noGrp="1"/>
          </p:cNvSpPr>
          <p:nvPr>
            <p:ph sz="half" idx="2"/>
          </p:nvPr>
        </p:nvSpPr>
        <p:spPr/>
        <p:txBody>
          <a:bodyPr>
            <a:normAutofit fontScale="92500"/>
          </a:bodyPr>
          <a:lstStyle/>
          <a:p>
            <a:pPr marL="114300" indent="0">
              <a:buNone/>
            </a:pPr>
            <a:r>
              <a:rPr lang="en-US" altLang="zh-HK" sz="1400" dirty="0" smtClean="0"/>
              <a:t>	</a:t>
            </a:r>
            <a:r>
              <a:rPr lang="en-US" altLang="zh-HK" sz="1400" i="1" dirty="0" smtClean="0"/>
              <a:t>“</a:t>
            </a:r>
            <a:r>
              <a:rPr lang="en-US" altLang="zh-HK" sz="1400" b="1" i="1" dirty="0" smtClean="0"/>
              <a:t>He who seeks truth shall find beauty</a:t>
            </a:r>
            <a:r>
              <a:rPr lang="en-US" altLang="zh-HK" sz="1400" i="1" dirty="0" smtClean="0"/>
              <a:t>. He who seeks beauty shall find vanity. </a:t>
            </a:r>
          </a:p>
          <a:p>
            <a:pPr marL="114300" indent="0">
              <a:buNone/>
            </a:pPr>
            <a:r>
              <a:rPr lang="en-US" altLang="zh-HK" sz="1400" i="1" dirty="0"/>
              <a:t>	</a:t>
            </a:r>
            <a:r>
              <a:rPr lang="en-US" altLang="zh-HK" sz="1400" i="1" dirty="0" smtClean="0"/>
              <a:t>He who seeks order shall find gratification.  He who seeks gratification shall be disappointed. </a:t>
            </a:r>
          </a:p>
          <a:p>
            <a:pPr marL="114300" indent="0">
              <a:buNone/>
            </a:pPr>
            <a:r>
              <a:rPr lang="en-US" altLang="zh-HK" sz="1400" i="1" dirty="0" smtClean="0"/>
              <a:t>	</a:t>
            </a:r>
            <a:r>
              <a:rPr lang="en-US" altLang="zh-HK" sz="1400" b="1" i="1" dirty="0" smtClean="0"/>
              <a:t>He who considers himself the servant of his fellow beings shall find the joy of self-expression</a:t>
            </a:r>
            <a:r>
              <a:rPr lang="en-US" altLang="zh-HK" sz="1400" i="1" dirty="0" smtClean="0"/>
              <a:t>. He who seeks self-expression shall fall into the pit of arrogance.  </a:t>
            </a:r>
          </a:p>
          <a:p>
            <a:pPr marL="114300" indent="0">
              <a:buNone/>
            </a:pPr>
            <a:r>
              <a:rPr lang="en-US" altLang="zh-HK" sz="1400" i="1" dirty="0" smtClean="0"/>
              <a:t>	Arrogance is incompatible with nature.  Through the nature of the universe and the nature of man we shall seek truth. </a:t>
            </a:r>
          </a:p>
          <a:p>
            <a:pPr marL="114300" indent="0">
              <a:buNone/>
            </a:pPr>
            <a:r>
              <a:rPr lang="en-US" altLang="zh-HK" sz="1400" i="1" dirty="0"/>
              <a:t>	</a:t>
            </a:r>
            <a:r>
              <a:rPr lang="en-US" altLang="zh-HK" sz="1400" i="1" dirty="0" smtClean="0"/>
              <a:t> </a:t>
            </a:r>
            <a:r>
              <a:rPr lang="en-US" altLang="zh-HK" sz="1400" b="1" i="1" dirty="0" smtClean="0"/>
              <a:t>If we seek truth we shall find beauty</a:t>
            </a:r>
            <a:r>
              <a:rPr lang="en-US" altLang="zh-HK" sz="1400" i="1" dirty="0" smtClean="0"/>
              <a:t>.” </a:t>
            </a:r>
          </a:p>
          <a:p>
            <a:pPr marL="114300" indent="0">
              <a:buNone/>
            </a:pPr>
            <a:endParaRPr lang="en-US" altLang="zh-HK" sz="1400" dirty="0"/>
          </a:p>
          <a:p>
            <a:pPr marL="114300" indent="0">
              <a:buNone/>
            </a:pPr>
            <a:r>
              <a:rPr lang="en-US" altLang="zh-HK" sz="1400" dirty="0" smtClean="0"/>
              <a:t>Moshe Sofdie - architect</a:t>
            </a:r>
            <a:endParaRPr lang="zh-HK" altLang="en-US" sz="1400" dirty="0"/>
          </a:p>
        </p:txBody>
      </p:sp>
      <p:sp>
        <p:nvSpPr>
          <p:cNvPr id="4" name="TextBox 3"/>
          <p:cNvSpPr txBox="1"/>
          <p:nvPr/>
        </p:nvSpPr>
        <p:spPr>
          <a:xfrm>
            <a:off x="8591922" y="2924944"/>
            <a:ext cx="307777" cy="2033570"/>
          </a:xfrm>
          <a:prstGeom prst="rect">
            <a:avLst/>
          </a:prstGeom>
          <a:noFill/>
        </p:spPr>
        <p:txBody>
          <a:bodyPr vert="eaVert" wrap="none" rtlCol="0">
            <a:spAutoFit/>
          </a:bodyPr>
          <a:lstStyle/>
          <a:p>
            <a:r>
              <a:rPr lang="en-US" altLang="zh-HK" sz="800" dirty="0" smtClean="0"/>
              <a:t>Cheng Chau Island temple Hong Kong</a:t>
            </a:r>
            <a:endParaRPr lang="zh-HK" altLang="en-US" sz="800" dirty="0"/>
          </a:p>
        </p:txBody>
      </p:sp>
    </p:spTree>
    <p:extLst>
      <p:ext uri="{BB962C8B-B14F-4D97-AF65-F5344CB8AC3E}">
        <p14:creationId xmlns:p14="http://schemas.microsoft.com/office/powerpoint/2010/main" val="3277474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SOURCES</a:t>
            </a:r>
            <a:endParaRPr lang="zh-HK" altLang="en-US" sz="1400" dirty="0">
              <a:solidFill>
                <a:srgbClr val="564B3C"/>
              </a:solidFill>
            </a:endParaRPr>
          </a:p>
          <a:p>
            <a:endParaRPr lang="zh-HK" altLang="en-US"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half" idx="2"/>
          </p:nvPr>
        </p:nvSpPr>
        <p:spPr/>
        <p:txBody>
          <a:bodyPr>
            <a:normAutofit lnSpcReduction="10000"/>
          </a:bodyPr>
          <a:lstStyle/>
          <a:p>
            <a:pPr lvl="0">
              <a:buClr>
                <a:srgbClr val="93A299"/>
              </a:buClr>
            </a:pPr>
            <a:r>
              <a:rPr lang="en-US" altLang="zh-HK" sz="1100" dirty="0">
                <a:solidFill>
                  <a:srgbClr val="564B3C"/>
                </a:solidFill>
              </a:rPr>
              <a:t>Allen D. </a:t>
            </a:r>
            <a:r>
              <a:rPr lang="en-US" altLang="zh-HK" sz="1100" dirty="0" smtClean="0">
                <a:solidFill>
                  <a:srgbClr val="564B3C"/>
                </a:solidFill>
              </a:rPr>
              <a:t> Discover </a:t>
            </a:r>
            <a:r>
              <a:rPr lang="en-US" altLang="zh-HK" sz="1100" dirty="0">
                <a:solidFill>
                  <a:srgbClr val="564B3C"/>
                </a:solidFill>
              </a:rPr>
              <a:t>Skyscrapers, Discovery </a:t>
            </a:r>
            <a:r>
              <a:rPr lang="en-US" altLang="zh-HK" sz="1100" dirty="0" smtClean="0">
                <a:solidFill>
                  <a:srgbClr val="564B3C"/>
                </a:solidFill>
              </a:rPr>
              <a:t>Magazine, </a:t>
            </a:r>
            <a:br>
              <a:rPr lang="en-US" altLang="zh-HK" sz="1100" dirty="0" smtClean="0">
                <a:solidFill>
                  <a:srgbClr val="564B3C"/>
                </a:solidFill>
              </a:rPr>
            </a:br>
            <a:r>
              <a:rPr lang="en-US" altLang="zh-HK" sz="1100" dirty="0" smtClean="0">
                <a:solidFill>
                  <a:srgbClr val="564B3C"/>
                </a:solidFill>
              </a:rPr>
              <a:t>12-2011</a:t>
            </a:r>
            <a:endParaRPr lang="en-US" altLang="zh-HK" sz="1100" dirty="0">
              <a:solidFill>
                <a:srgbClr val="564B3C"/>
              </a:solidFill>
            </a:endParaRPr>
          </a:p>
          <a:p>
            <a:pPr lvl="0">
              <a:buClr>
                <a:srgbClr val="93A299"/>
              </a:buClr>
            </a:pPr>
            <a:r>
              <a:rPr lang="en-US" altLang="zh-HK" sz="1100" dirty="0">
                <a:solidFill>
                  <a:srgbClr val="564B3C"/>
                </a:solidFill>
              </a:rPr>
              <a:t>Caan S. </a:t>
            </a:r>
            <a:r>
              <a:rPr lang="en-US" altLang="zh-HK" sz="1100" dirty="0" smtClean="0">
                <a:solidFill>
                  <a:srgbClr val="564B3C"/>
                </a:solidFill>
              </a:rPr>
              <a:t> President’s Update, </a:t>
            </a:r>
            <a:r>
              <a:rPr lang="en-US" altLang="zh-HK" sz="1100" dirty="0">
                <a:solidFill>
                  <a:srgbClr val="564B3C"/>
                </a:solidFill>
              </a:rPr>
              <a:t>IFI IDI March </a:t>
            </a:r>
            <a:r>
              <a:rPr lang="en-US" altLang="zh-HK" sz="1100" dirty="0" smtClean="0">
                <a:solidFill>
                  <a:srgbClr val="564B3C"/>
                </a:solidFill>
              </a:rPr>
              <a:t>2011, </a:t>
            </a:r>
            <a:br>
              <a:rPr lang="en-US" altLang="zh-HK" sz="1100" dirty="0" smtClean="0">
                <a:solidFill>
                  <a:srgbClr val="564B3C"/>
                </a:solidFill>
              </a:rPr>
            </a:br>
            <a:r>
              <a:rPr lang="en-US" altLang="zh-HK" sz="1100" dirty="0" err="1" smtClean="0">
                <a:solidFill>
                  <a:srgbClr val="564B3C"/>
                </a:solidFill>
              </a:rPr>
              <a:t>IFI</a:t>
            </a:r>
            <a:r>
              <a:rPr lang="en-US" altLang="zh-HK" sz="1100" dirty="0" smtClean="0">
                <a:solidFill>
                  <a:srgbClr val="564B3C"/>
                </a:solidFill>
              </a:rPr>
              <a:t> </a:t>
            </a:r>
            <a:r>
              <a:rPr lang="en-US" altLang="zh-HK" sz="1100" dirty="0">
                <a:solidFill>
                  <a:srgbClr val="564B3C"/>
                </a:solidFill>
              </a:rPr>
              <a:t>Interiors Declaration</a:t>
            </a:r>
          </a:p>
          <a:p>
            <a:r>
              <a:rPr lang="en-US" altLang="zh-HK" sz="1100" dirty="0" smtClean="0"/>
              <a:t>Chang G.  My 32m apartment - A 30 year transformation,  2008</a:t>
            </a:r>
          </a:p>
          <a:p>
            <a:r>
              <a:rPr lang="en-US" altLang="zh-HK" sz="1100" dirty="0" smtClean="0"/>
              <a:t>Ehrenhalt A.  The great migration inversion of the American city, 2012</a:t>
            </a:r>
          </a:p>
          <a:p>
            <a:r>
              <a:rPr lang="en-US" altLang="zh-HK" sz="1100" dirty="0" smtClean="0"/>
              <a:t>Gordon R.P.   Residential Design Studio, 2011</a:t>
            </a:r>
          </a:p>
          <a:p>
            <a:r>
              <a:rPr lang="en-US" altLang="zh-HK" sz="1100" dirty="0" smtClean="0"/>
              <a:t>Hong Kong Culture Heritage Studies &amp; Promotion Association</a:t>
            </a:r>
          </a:p>
          <a:p>
            <a:r>
              <a:rPr lang="en-US" altLang="zh-HK" sz="1100" dirty="0" smtClean="0"/>
              <a:t>Rose, C.  Interview with Moshe </a:t>
            </a:r>
            <a:r>
              <a:rPr lang="en-US" altLang="zh-HK" sz="1100" dirty="0" err="1" smtClean="0"/>
              <a:t>Sodie</a:t>
            </a:r>
            <a:r>
              <a:rPr lang="en-US" altLang="zh-HK" sz="1100" dirty="0" smtClean="0"/>
              <a:t>, 2011</a:t>
            </a:r>
          </a:p>
          <a:p>
            <a:pPr lvl="0">
              <a:buClr>
                <a:srgbClr val="93A299"/>
              </a:buClr>
            </a:pPr>
            <a:r>
              <a:rPr lang="en-US" altLang="zh-HK" sz="1100" dirty="0" smtClean="0">
                <a:solidFill>
                  <a:srgbClr val="564B3C"/>
                </a:solidFill>
              </a:rPr>
              <a:t>Santa </a:t>
            </a:r>
            <a:r>
              <a:rPr lang="en-US" altLang="zh-HK" sz="1100" dirty="0">
                <a:solidFill>
                  <a:srgbClr val="564B3C"/>
                </a:solidFill>
              </a:rPr>
              <a:t>Monica College </a:t>
            </a:r>
            <a:r>
              <a:rPr lang="en-US" altLang="zh-HK" sz="1100" dirty="0" smtClean="0">
                <a:solidFill>
                  <a:srgbClr val="564B3C"/>
                </a:solidFill>
              </a:rPr>
              <a:t>website, </a:t>
            </a:r>
            <a:r>
              <a:rPr lang="en-US" altLang="zh-HK" sz="1100" dirty="0">
                <a:solidFill>
                  <a:srgbClr val="564B3C"/>
                </a:solidFill>
              </a:rPr>
              <a:t>Global Citizenship</a:t>
            </a:r>
          </a:p>
          <a:p>
            <a:r>
              <a:rPr lang="en-US" altLang="zh-HK" sz="1100" dirty="0" smtClean="0"/>
              <a:t>Stanford Social Innovation Review – informing &amp; inspiring leaders of social change </a:t>
            </a:r>
          </a:p>
          <a:p>
            <a:pPr lvl="0">
              <a:buClr>
                <a:srgbClr val="93A299"/>
              </a:buClr>
            </a:pPr>
            <a:r>
              <a:rPr lang="en-US" altLang="zh-HK" sz="1100" dirty="0">
                <a:solidFill>
                  <a:srgbClr val="564B3C"/>
                </a:solidFill>
              </a:rPr>
              <a:t>TED presentation by </a:t>
            </a:r>
            <a:r>
              <a:rPr lang="en-US" altLang="zh-HK" sz="1100" dirty="0" smtClean="0">
                <a:solidFill>
                  <a:srgbClr val="564B3C"/>
                </a:solidFill>
              </a:rPr>
              <a:t>Moshe </a:t>
            </a:r>
            <a:r>
              <a:rPr lang="en-US" altLang="zh-HK" sz="1100" dirty="0" err="1" smtClean="0">
                <a:solidFill>
                  <a:srgbClr val="564B3C"/>
                </a:solidFill>
              </a:rPr>
              <a:t>Sodie</a:t>
            </a:r>
            <a:r>
              <a:rPr lang="en-US" altLang="zh-HK" sz="1100" dirty="0" smtClean="0">
                <a:solidFill>
                  <a:srgbClr val="564B3C"/>
                </a:solidFill>
              </a:rPr>
              <a:t>, 2002</a:t>
            </a:r>
            <a:endParaRPr lang="en-US" altLang="zh-HK" sz="1100" dirty="0" smtClean="0"/>
          </a:p>
          <a:p>
            <a:pPr lvl="0">
              <a:buClr>
                <a:srgbClr val="93A299"/>
              </a:buClr>
            </a:pPr>
            <a:r>
              <a:rPr lang="en-US" altLang="zh-HK" sz="1100" dirty="0">
                <a:solidFill>
                  <a:srgbClr val="564B3C"/>
                </a:solidFill>
              </a:rPr>
              <a:t>US Department of </a:t>
            </a:r>
            <a:r>
              <a:rPr lang="en-US" altLang="zh-HK" sz="1100" dirty="0" smtClean="0">
                <a:solidFill>
                  <a:srgbClr val="564B3C"/>
                </a:solidFill>
              </a:rPr>
              <a:t>State (www.state.gov), </a:t>
            </a:r>
            <a:br>
              <a:rPr lang="en-US" altLang="zh-HK" sz="1100" dirty="0" smtClean="0">
                <a:solidFill>
                  <a:srgbClr val="564B3C"/>
                </a:solidFill>
              </a:rPr>
            </a:br>
            <a:r>
              <a:rPr lang="en-US" altLang="zh-HK" sz="1100" dirty="0" smtClean="0">
                <a:solidFill>
                  <a:srgbClr val="564B3C"/>
                </a:solidFill>
              </a:rPr>
              <a:t>100,000 </a:t>
            </a:r>
            <a:r>
              <a:rPr lang="en-US" altLang="zh-HK" sz="1100" dirty="0">
                <a:solidFill>
                  <a:srgbClr val="564B3C"/>
                </a:solidFill>
              </a:rPr>
              <a:t>Strong </a:t>
            </a:r>
            <a:r>
              <a:rPr lang="en-US" altLang="zh-HK" sz="1100" dirty="0" smtClean="0">
                <a:solidFill>
                  <a:srgbClr val="564B3C"/>
                </a:solidFill>
              </a:rPr>
              <a:t>Initiative, </a:t>
            </a:r>
            <a:r>
              <a:rPr lang="en-US" altLang="zh-HK" sz="1100" dirty="0">
                <a:solidFill>
                  <a:srgbClr val="564B3C"/>
                </a:solidFill>
              </a:rPr>
              <a:t>4-25-2012</a:t>
            </a:r>
          </a:p>
          <a:p>
            <a:r>
              <a:rPr lang="en-US" altLang="zh-HK" sz="1100" dirty="0" smtClean="0"/>
              <a:t>Wikipedia population density information, 4-24-2012</a:t>
            </a:r>
          </a:p>
          <a:p>
            <a:pPr lvl="0">
              <a:buClr>
                <a:srgbClr val="93A299"/>
              </a:buClr>
            </a:pPr>
            <a:r>
              <a:rPr lang="en-US" altLang="zh-HK" sz="1100" dirty="0">
                <a:solidFill>
                  <a:srgbClr val="564B3C"/>
                </a:solidFill>
              </a:rPr>
              <a:t>Wu R</a:t>
            </a:r>
            <a:r>
              <a:rPr lang="en-US" altLang="zh-HK" sz="1100" dirty="0" smtClean="0">
                <a:solidFill>
                  <a:srgbClr val="564B3C"/>
                </a:solidFill>
              </a:rPr>
              <a:t>.  </a:t>
            </a:r>
            <a:r>
              <a:rPr lang="en-US" altLang="zh-HK" sz="1100" dirty="0" err="1" smtClean="0">
                <a:solidFill>
                  <a:srgbClr val="564B3C"/>
                </a:solidFill>
              </a:rPr>
              <a:t>Canham</a:t>
            </a:r>
            <a:r>
              <a:rPr lang="en-US" altLang="zh-HK" sz="1100" dirty="0" smtClean="0">
                <a:solidFill>
                  <a:srgbClr val="564B3C"/>
                </a:solidFill>
              </a:rPr>
              <a:t> </a:t>
            </a:r>
            <a:r>
              <a:rPr lang="en-US" altLang="zh-HK" sz="1100" dirty="0">
                <a:solidFill>
                  <a:srgbClr val="564B3C"/>
                </a:solidFill>
              </a:rPr>
              <a:t>S. Portraits from above – Hong Kong’s Informal </a:t>
            </a:r>
            <a:r>
              <a:rPr lang="en-US" altLang="zh-HK" sz="1100">
                <a:solidFill>
                  <a:srgbClr val="564B3C"/>
                </a:solidFill>
              </a:rPr>
              <a:t>Rooftop </a:t>
            </a:r>
            <a:r>
              <a:rPr lang="en-US" altLang="zh-HK" sz="1100" smtClean="0">
                <a:solidFill>
                  <a:srgbClr val="564B3C"/>
                </a:solidFill>
              </a:rPr>
              <a:t>Communities, </a:t>
            </a:r>
            <a:r>
              <a:rPr lang="en-US" altLang="zh-HK" sz="1100" dirty="0">
                <a:solidFill>
                  <a:srgbClr val="564B3C"/>
                </a:solidFill>
              </a:rPr>
              <a:t>2009</a:t>
            </a:r>
          </a:p>
          <a:p>
            <a:endParaRPr lang="zh-HK" altLang="en-US" sz="1100"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4" name="TextBox 3"/>
          <p:cNvSpPr txBox="1"/>
          <p:nvPr/>
        </p:nvSpPr>
        <p:spPr>
          <a:xfrm>
            <a:off x="8591922" y="2916436"/>
            <a:ext cx="307777" cy="1650452"/>
          </a:xfrm>
          <a:prstGeom prst="rect">
            <a:avLst/>
          </a:prstGeom>
          <a:noFill/>
        </p:spPr>
        <p:txBody>
          <a:bodyPr vert="eaVert" wrap="none" rtlCol="0">
            <a:spAutoFit/>
          </a:bodyPr>
          <a:lstStyle/>
          <a:p>
            <a:r>
              <a:rPr lang="en-US" altLang="zh-HK" sz="800" dirty="0" smtClean="0"/>
              <a:t>Chang Chau Island Hong Kong</a:t>
            </a:r>
            <a:endParaRPr lang="zh-HK" altLang="en-US" sz="800" dirty="0"/>
          </a:p>
        </p:txBody>
      </p:sp>
    </p:spTree>
    <p:extLst>
      <p:ext uri="{BB962C8B-B14F-4D97-AF65-F5344CB8AC3E}">
        <p14:creationId xmlns:p14="http://schemas.microsoft.com/office/powerpoint/2010/main" val="366800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zh-HK" altLang="en-US"/>
          </a:p>
        </p:txBody>
      </p:sp>
      <p:sp>
        <p:nvSpPr>
          <p:cNvPr id="10" name="Text Placeholder 9"/>
          <p:cNvSpPr>
            <a:spLocks noGrp="1"/>
          </p:cNvSpPr>
          <p:nvPr>
            <p:ph type="body" idx="1"/>
          </p:nvPr>
        </p:nvSpPr>
        <p:spPr/>
        <p:txBody>
          <a:bodyPr anchor="t"/>
          <a:lstStyle/>
          <a:p>
            <a:pPr algn="l"/>
            <a:r>
              <a:rPr lang="en-US" altLang="zh-HK" sz="1400" dirty="0" smtClean="0"/>
              <a:t>PROFESSION OF DESIGN</a:t>
            </a:r>
            <a:endParaRPr lang="zh-HK" altLang="en-US" sz="1400" dirty="0"/>
          </a:p>
        </p:txBody>
      </p:sp>
      <p:sp>
        <p:nvSpPr>
          <p:cNvPr id="6" name="Content Placeholder 5"/>
          <p:cNvSpPr>
            <a:spLocks noGrp="1"/>
          </p:cNvSpPr>
          <p:nvPr>
            <p:ph sz="half" idx="2"/>
          </p:nvPr>
        </p:nvSpPr>
        <p:spPr/>
        <p:txBody>
          <a:bodyPr>
            <a:normAutofit/>
          </a:bodyPr>
          <a:lstStyle/>
          <a:p>
            <a:pPr marL="114300" indent="0">
              <a:buNone/>
            </a:pPr>
            <a:r>
              <a:rPr lang="en-US" altLang="zh-HK" sz="1400" b="1" dirty="0" smtClean="0"/>
              <a:t>IFI INTERIORS DECLARATION</a:t>
            </a:r>
          </a:p>
          <a:p>
            <a:pPr marL="114300" indent="0">
              <a:buNone/>
            </a:pPr>
            <a:endParaRPr lang="en-US" altLang="zh-HK" sz="1400" b="1" dirty="0" smtClean="0"/>
          </a:p>
          <a:p>
            <a:r>
              <a:rPr lang="en-US" altLang="zh-HK" sz="1400" b="1" dirty="0" smtClean="0"/>
              <a:t>Global Symposium - February 2011 Establishing </a:t>
            </a:r>
            <a:r>
              <a:rPr lang="en-US" altLang="zh-HK" sz="1400" b="1" dirty="0"/>
              <a:t>A</a:t>
            </a:r>
            <a:r>
              <a:rPr lang="en-US" altLang="zh-HK" sz="1400" b="1" dirty="0" smtClean="0"/>
              <a:t>dvancement of Interior Architecture/Design Worldwide</a:t>
            </a:r>
          </a:p>
          <a:p>
            <a:r>
              <a:rPr lang="en-US" altLang="zh-HK" sz="1400" dirty="0" smtClean="0"/>
              <a:t>Co-sponsored by Cooper Hewitt National Design Museum, Smithsonian Institution, and Museum of Arts and Design</a:t>
            </a:r>
          </a:p>
          <a:p>
            <a:r>
              <a:rPr lang="en-US" altLang="zh-HK" sz="1400" dirty="0" smtClean="0"/>
              <a:t>100 symposium delegates, 30 countries from the world’s leading design authorities, innovators, business leaders and strategic thinkers</a:t>
            </a:r>
          </a:p>
          <a:p>
            <a:pPr marL="114300" indent="0">
              <a:buNone/>
            </a:pPr>
            <a:endParaRPr lang="en-US" altLang="zh-HK" sz="1400" b="1" dirty="0" smtClean="0"/>
          </a:p>
          <a:p>
            <a:pPr marL="114300" indent="0">
              <a:buNone/>
            </a:pPr>
            <a:endParaRPr lang="en-US" altLang="zh-HK" sz="1400" b="1" dirty="0" smtClean="0"/>
          </a:p>
          <a:p>
            <a:pPr marL="114300" indent="0">
              <a:buNone/>
            </a:pPr>
            <a:endParaRPr lang="zh-HK" altLang="en-US" sz="1400" b="1" dirty="0"/>
          </a:p>
        </p:txBody>
      </p:sp>
      <p:sp>
        <p:nvSpPr>
          <p:cNvPr id="11" name="Text Placeholder 10"/>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sz="1400" dirty="0"/>
          </a:p>
        </p:txBody>
      </p:sp>
      <p:pic>
        <p:nvPicPr>
          <p:cNvPr id="13" name="Content Placeholder 12"/>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45920" y="2785990"/>
            <a:ext cx="4039985" cy="2992582"/>
          </a:xfrm>
        </p:spPr>
      </p:pic>
      <p:pic>
        <p:nvPicPr>
          <p:cNvPr id="1028" name="Picture 4" descr="C:\Users\hp-user\Documents\My Photos\Device Camera Shots\ext_sd\100MEDIA\santa monica presentation\KirstenCookDesign_logo_G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04664"/>
            <a:ext cx="5544616" cy="5887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86908" y="2780928"/>
            <a:ext cx="430887" cy="2639505"/>
          </a:xfrm>
          <a:prstGeom prst="rect">
            <a:avLst/>
          </a:prstGeom>
          <a:noFill/>
        </p:spPr>
        <p:txBody>
          <a:bodyPr vert="eaVert" wrap="none" rtlCol="0">
            <a:spAutoFit/>
          </a:bodyPr>
          <a:lstStyle/>
          <a:p>
            <a:r>
              <a:rPr lang="en-US" altLang="zh-HK" sz="800" dirty="0" smtClean="0"/>
              <a:t>M+ W. Kowloon Cultural Center, HK 1960 Art Exhibit </a:t>
            </a:r>
          </a:p>
          <a:p>
            <a:r>
              <a:rPr lang="en-US" altLang="zh-HK" sz="800" dirty="0" smtClean="0"/>
              <a:t>student Tunde Lendvai</a:t>
            </a:r>
            <a:endParaRPr lang="zh-HK" altLang="en-US" sz="800" dirty="0"/>
          </a:p>
        </p:txBody>
      </p:sp>
    </p:spTree>
    <p:extLst>
      <p:ext uri="{BB962C8B-B14F-4D97-AF65-F5344CB8AC3E}">
        <p14:creationId xmlns:p14="http://schemas.microsoft.com/office/powerpoint/2010/main" val="18525377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zh-HK" altLang="en-US"/>
          </a:p>
        </p:txBody>
      </p:sp>
      <p:sp>
        <p:nvSpPr>
          <p:cNvPr id="10" name="Text Placeholder 9"/>
          <p:cNvSpPr>
            <a:spLocks noGrp="1"/>
          </p:cNvSpPr>
          <p:nvPr>
            <p:ph type="body" idx="1"/>
          </p:nvPr>
        </p:nvSpPr>
        <p:spPr/>
        <p:txBody>
          <a:bodyPr anchor="t"/>
          <a:lstStyle/>
          <a:p>
            <a:pPr algn="l"/>
            <a:r>
              <a:rPr lang="en-US" altLang="zh-HK" sz="1400" dirty="0" smtClean="0"/>
              <a:t>PROFESSION OF DESIGN</a:t>
            </a:r>
            <a:endParaRPr lang="zh-HK" altLang="en-US" sz="1400" dirty="0"/>
          </a:p>
        </p:txBody>
      </p:sp>
      <p:sp>
        <p:nvSpPr>
          <p:cNvPr id="6" name="Content Placeholder 5"/>
          <p:cNvSpPr>
            <a:spLocks noGrp="1"/>
          </p:cNvSpPr>
          <p:nvPr>
            <p:ph sz="half" idx="2"/>
          </p:nvPr>
        </p:nvSpPr>
        <p:spPr/>
        <p:txBody>
          <a:bodyPr>
            <a:normAutofit/>
          </a:bodyPr>
          <a:lstStyle/>
          <a:p>
            <a:endParaRPr lang="en-US" altLang="zh-HK" sz="1400" dirty="0" smtClean="0"/>
          </a:p>
          <a:p>
            <a:pPr marL="114300" indent="0">
              <a:buNone/>
            </a:pPr>
            <a:endParaRPr lang="en-US" altLang="zh-HK" sz="1400" b="1" dirty="0" smtClean="0"/>
          </a:p>
          <a:p>
            <a:pPr marL="114300" indent="0">
              <a:buNone/>
            </a:pPr>
            <a:endParaRPr lang="en-US" altLang="zh-HK" sz="1400" b="1" dirty="0" smtClean="0"/>
          </a:p>
          <a:p>
            <a:pPr marL="114300" indent="0">
              <a:buNone/>
            </a:pPr>
            <a:endParaRPr lang="zh-HK" altLang="en-US" sz="1400" b="1" dirty="0"/>
          </a:p>
        </p:txBody>
      </p:sp>
      <p:sp>
        <p:nvSpPr>
          <p:cNvPr id="11" name="Text Placeholder 10"/>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sz="1400" dirty="0"/>
          </a:p>
        </p:txBody>
      </p:sp>
      <p:pic>
        <p:nvPicPr>
          <p:cNvPr id="1028" name="Picture 4" descr="C:\Users\hp-user\Documents\My Photos\Device Camera Shots\ext_sd\100MEDIA\santa monica presentation\KirstenCookDesign_logo_G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4616" cy="588714"/>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2" name="TextBox 1"/>
          <p:cNvSpPr txBox="1"/>
          <p:nvPr/>
        </p:nvSpPr>
        <p:spPr>
          <a:xfrm>
            <a:off x="8471465" y="2996952"/>
            <a:ext cx="430887" cy="1911742"/>
          </a:xfrm>
          <a:prstGeom prst="rect">
            <a:avLst/>
          </a:prstGeom>
          <a:noFill/>
        </p:spPr>
        <p:txBody>
          <a:bodyPr vert="eaVert" wrap="none" rtlCol="0">
            <a:spAutoFit/>
          </a:bodyPr>
          <a:lstStyle/>
          <a:p>
            <a:r>
              <a:rPr lang="en-US" altLang="zh-HK" sz="800" dirty="0" smtClean="0"/>
              <a:t>Central Guangzhou Mainland China</a:t>
            </a:r>
          </a:p>
          <a:p>
            <a:endParaRPr lang="zh-HK" altLang="en-US" sz="800" dirty="0"/>
          </a:p>
        </p:txBody>
      </p:sp>
      <p:sp>
        <p:nvSpPr>
          <p:cNvPr id="7" name="TextBox 6"/>
          <p:cNvSpPr txBox="1"/>
          <p:nvPr/>
        </p:nvSpPr>
        <p:spPr>
          <a:xfrm>
            <a:off x="550020" y="2381051"/>
            <a:ext cx="3600400" cy="3539430"/>
          </a:xfrm>
          <a:prstGeom prst="rect">
            <a:avLst/>
          </a:prstGeom>
          <a:noFill/>
        </p:spPr>
        <p:txBody>
          <a:bodyPr wrap="square" rtlCol="0">
            <a:spAutoFit/>
          </a:bodyPr>
          <a:lstStyle/>
          <a:p>
            <a:pPr marL="114300" lvl="0">
              <a:spcBef>
                <a:spcPct val="20000"/>
              </a:spcBef>
              <a:buClr>
                <a:srgbClr val="93A299"/>
              </a:buClr>
            </a:pPr>
            <a:r>
              <a:rPr lang="en-US" altLang="zh-HK" sz="1400" b="1" dirty="0">
                <a:solidFill>
                  <a:srgbClr val="564B3C"/>
                </a:solidFill>
              </a:rPr>
              <a:t>IFI INTERIORS </a:t>
            </a:r>
            <a:r>
              <a:rPr lang="en-US" altLang="zh-HK" sz="1400" b="1" dirty="0" smtClean="0">
                <a:solidFill>
                  <a:srgbClr val="564B3C"/>
                </a:solidFill>
              </a:rPr>
              <a:t>DECLARATION</a:t>
            </a:r>
          </a:p>
          <a:p>
            <a:pPr marL="114300" lvl="0">
              <a:spcBef>
                <a:spcPct val="20000"/>
              </a:spcBef>
              <a:buClr>
                <a:srgbClr val="93A299"/>
              </a:buClr>
            </a:pPr>
            <a:endParaRPr lang="en-US" altLang="zh-HK" sz="1400" b="1" dirty="0">
              <a:solidFill>
                <a:srgbClr val="564B3C"/>
              </a:solidFill>
            </a:endParaRPr>
          </a:p>
          <a:p>
            <a:pPr marL="114300" lvl="0">
              <a:spcBef>
                <a:spcPct val="20000"/>
              </a:spcBef>
              <a:buClr>
                <a:srgbClr val="93A299"/>
              </a:buClr>
            </a:pPr>
            <a:r>
              <a:rPr lang="en-US" altLang="zh-HK" sz="1400" b="1" dirty="0" smtClean="0">
                <a:solidFill>
                  <a:srgbClr val="564B3C"/>
                </a:solidFill>
              </a:rPr>
              <a:t>	</a:t>
            </a:r>
            <a:r>
              <a:rPr lang="en-US" altLang="zh-HK" sz="1400" i="1" dirty="0" smtClean="0">
                <a:solidFill>
                  <a:srgbClr val="564B3C"/>
                </a:solidFill>
              </a:rPr>
              <a:t>“It is the nature of human kind not only to use space, but to fill them with </a:t>
            </a:r>
            <a:r>
              <a:rPr lang="en-US" altLang="zh-HK" sz="1400" b="1" i="1" dirty="0" smtClean="0">
                <a:solidFill>
                  <a:srgbClr val="564B3C"/>
                </a:solidFill>
              </a:rPr>
              <a:t>beauty</a:t>
            </a:r>
            <a:r>
              <a:rPr lang="en-US" altLang="zh-HK" sz="1400" i="1" dirty="0" smtClean="0">
                <a:solidFill>
                  <a:srgbClr val="564B3C"/>
                </a:solidFill>
              </a:rPr>
              <a:t> and </a:t>
            </a:r>
            <a:r>
              <a:rPr lang="en-US" altLang="zh-HK" sz="1400" b="1" i="1" dirty="0" smtClean="0">
                <a:solidFill>
                  <a:srgbClr val="564B3C"/>
                </a:solidFill>
              </a:rPr>
              <a:t>meaning</a:t>
            </a:r>
            <a:r>
              <a:rPr lang="en-US" altLang="zh-HK" sz="1400" i="1" dirty="0" smtClean="0">
                <a:solidFill>
                  <a:srgbClr val="564B3C"/>
                </a:solidFill>
              </a:rPr>
              <a:t>.</a:t>
            </a:r>
          </a:p>
          <a:p>
            <a:pPr marL="114300" lvl="0">
              <a:spcBef>
                <a:spcPct val="20000"/>
              </a:spcBef>
              <a:buClr>
                <a:srgbClr val="93A299"/>
              </a:buClr>
            </a:pPr>
            <a:r>
              <a:rPr lang="en-US" altLang="zh-HK" sz="1400" i="1" dirty="0" smtClean="0">
                <a:solidFill>
                  <a:srgbClr val="564B3C"/>
                </a:solidFill>
              </a:rPr>
              <a:t>	Skillfully designed spaces can arouse in us a </a:t>
            </a:r>
            <a:r>
              <a:rPr lang="en-US" altLang="zh-HK" sz="1400" b="1" i="1" dirty="0" smtClean="0">
                <a:solidFill>
                  <a:srgbClr val="564B3C"/>
                </a:solidFill>
              </a:rPr>
              <a:t>sense of purpose</a:t>
            </a:r>
            <a:r>
              <a:rPr lang="en-US" altLang="zh-HK" sz="1400" i="1" dirty="0" smtClean="0">
                <a:solidFill>
                  <a:srgbClr val="564B3C"/>
                </a:solidFill>
              </a:rPr>
              <a:t>, or a sense of the </a:t>
            </a:r>
            <a:r>
              <a:rPr lang="en-US" altLang="zh-HK" sz="1400" b="1" i="1" dirty="0" smtClean="0">
                <a:solidFill>
                  <a:srgbClr val="564B3C"/>
                </a:solidFill>
              </a:rPr>
              <a:t>profound</a:t>
            </a:r>
            <a:r>
              <a:rPr lang="en-US" altLang="zh-HK" sz="1400" i="1" dirty="0" smtClean="0">
                <a:solidFill>
                  <a:srgbClr val="564B3C"/>
                </a:solidFill>
              </a:rPr>
              <a:t>.</a:t>
            </a:r>
          </a:p>
          <a:p>
            <a:pPr marL="114300" lvl="0">
              <a:spcBef>
                <a:spcPct val="20000"/>
              </a:spcBef>
              <a:buClr>
                <a:srgbClr val="93A299"/>
              </a:buClr>
            </a:pPr>
            <a:r>
              <a:rPr lang="en-US" altLang="zh-HK" sz="1400" i="1" dirty="0">
                <a:solidFill>
                  <a:srgbClr val="564B3C"/>
                </a:solidFill>
              </a:rPr>
              <a:t>	</a:t>
            </a:r>
            <a:r>
              <a:rPr lang="en-US" altLang="zh-HK" sz="1400" i="1" dirty="0" smtClean="0">
                <a:solidFill>
                  <a:srgbClr val="564B3C"/>
                </a:solidFill>
              </a:rPr>
              <a:t>In the spaces that are important to us, we experience not only a sense of place, but a sense of </a:t>
            </a:r>
            <a:r>
              <a:rPr lang="en-US" altLang="zh-HK" sz="1400" b="1" i="1" dirty="0" smtClean="0">
                <a:solidFill>
                  <a:srgbClr val="564B3C"/>
                </a:solidFill>
              </a:rPr>
              <a:t>who we are</a:t>
            </a:r>
            <a:r>
              <a:rPr lang="en-US" altLang="zh-HK" sz="1400" i="1" dirty="0" smtClean="0">
                <a:solidFill>
                  <a:srgbClr val="564B3C"/>
                </a:solidFill>
              </a:rPr>
              <a:t>, and of </a:t>
            </a:r>
            <a:r>
              <a:rPr lang="en-US" altLang="zh-HK" sz="1400" b="1" i="1" dirty="0" smtClean="0">
                <a:solidFill>
                  <a:srgbClr val="564B3C"/>
                </a:solidFill>
              </a:rPr>
              <a:t>what we can be</a:t>
            </a:r>
            <a:r>
              <a:rPr lang="en-US" altLang="zh-HK" sz="1400" i="1" dirty="0" smtClean="0">
                <a:solidFill>
                  <a:srgbClr val="564B3C"/>
                </a:solidFill>
              </a:rPr>
              <a:t>.</a:t>
            </a:r>
          </a:p>
          <a:p>
            <a:pPr marL="114300" lvl="0">
              <a:spcBef>
                <a:spcPct val="20000"/>
              </a:spcBef>
              <a:buClr>
                <a:srgbClr val="93A299"/>
              </a:buClr>
            </a:pPr>
            <a:r>
              <a:rPr lang="en-US" altLang="zh-HK" sz="1400" i="1" dirty="0">
                <a:solidFill>
                  <a:srgbClr val="564B3C"/>
                </a:solidFill>
              </a:rPr>
              <a:t>	</a:t>
            </a:r>
            <a:r>
              <a:rPr lang="en-US" altLang="zh-HK" sz="1400" i="1" dirty="0" smtClean="0">
                <a:solidFill>
                  <a:srgbClr val="564B3C"/>
                </a:solidFill>
              </a:rPr>
              <a:t>Thoughtfully designed spaces help us learn, reflect, imagine, discover and create.”</a:t>
            </a:r>
            <a:endParaRPr lang="en-US" altLang="zh-HK" sz="1400" i="1" dirty="0">
              <a:solidFill>
                <a:srgbClr val="564B3C"/>
              </a:solidFill>
            </a:endParaRPr>
          </a:p>
        </p:txBody>
      </p:sp>
    </p:spTree>
    <p:extLst>
      <p:ext uri="{BB962C8B-B14F-4D97-AF65-F5344CB8AC3E}">
        <p14:creationId xmlns:p14="http://schemas.microsoft.com/office/powerpoint/2010/main" val="1082833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a:solidFill>
                  <a:srgbClr val="564B3C"/>
                </a:solidFill>
              </a:rPr>
              <a:t>PROFESSION OF DESIGN</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p:txBody>
          <a:bodyPr>
            <a:normAutofit lnSpcReduction="10000"/>
          </a:bodyPr>
          <a:lstStyle/>
          <a:p>
            <a:pPr marL="114300" lvl="0" indent="0">
              <a:buNone/>
            </a:pPr>
            <a:r>
              <a:rPr lang="en-US" altLang="zh-HK" sz="1400" b="1" dirty="0">
                <a:solidFill>
                  <a:srgbClr val="564B3C"/>
                </a:solidFill>
              </a:rPr>
              <a:t>IFI INTERIORS </a:t>
            </a:r>
            <a:r>
              <a:rPr lang="en-US" altLang="zh-HK" sz="1400" b="1" dirty="0" smtClean="0">
                <a:solidFill>
                  <a:srgbClr val="564B3C"/>
                </a:solidFill>
              </a:rPr>
              <a:t>DECLARATION </a:t>
            </a:r>
            <a:r>
              <a:rPr lang="en-US" altLang="zh-HK" sz="1400" dirty="0" smtClean="0">
                <a:solidFill>
                  <a:srgbClr val="564B3C"/>
                </a:solidFill>
              </a:rPr>
              <a:t>continued</a:t>
            </a:r>
          </a:p>
          <a:p>
            <a:pPr marL="114300" lvl="0" indent="0">
              <a:buNone/>
            </a:pPr>
            <a:endParaRPr lang="en-US" altLang="zh-HK" sz="1400" b="1" dirty="0">
              <a:solidFill>
                <a:srgbClr val="564B3C"/>
              </a:solidFill>
            </a:endParaRPr>
          </a:p>
          <a:p>
            <a:pPr marL="114300" lvl="0" indent="0">
              <a:buNone/>
            </a:pPr>
            <a:r>
              <a:rPr lang="en-US" altLang="zh-HK" sz="1400" b="1" dirty="0" smtClean="0">
                <a:solidFill>
                  <a:srgbClr val="564B3C"/>
                </a:solidFill>
              </a:rPr>
              <a:t>	</a:t>
            </a:r>
            <a:r>
              <a:rPr lang="en-US" altLang="zh-HK" sz="1400" i="1" dirty="0" smtClean="0">
                <a:solidFill>
                  <a:srgbClr val="564B3C"/>
                </a:solidFill>
              </a:rPr>
              <a:t>“Great spaces are indispensable for creative cultures.  They encourage connections between people, ideas and entire fields of thought.</a:t>
            </a:r>
          </a:p>
          <a:p>
            <a:pPr marL="114300" lvl="0" indent="0">
              <a:buNone/>
            </a:pPr>
            <a:r>
              <a:rPr lang="en-US" altLang="zh-HK" sz="1400" i="1" dirty="0">
                <a:solidFill>
                  <a:srgbClr val="564B3C"/>
                </a:solidFill>
              </a:rPr>
              <a:t>	</a:t>
            </a:r>
            <a:r>
              <a:rPr lang="en-US" altLang="zh-HK" sz="1400" i="1" dirty="0" smtClean="0">
                <a:solidFill>
                  <a:srgbClr val="564B3C"/>
                </a:solidFill>
              </a:rPr>
              <a:t>As design professionals, our knowledge enables us to form spaces that </a:t>
            </a:r>
            <a:r>
              <a:rPr lang="en-US" altLang="zh-HK" sz="1400" b="1" i="1" dirty="0" smtClean="0">
                <a:solidFill>
                  <a:srgbClr val="564B3C"/>
                </a:solidFill>
              </a:rPr>
              <a:t>respond to human needs</a:t>
            </a:r>
            <a:r>
              <a:rPr lang="en-US" altLang="zh-HK" sz="1400" i="1" dirty="0" smtClean="0">
                <a:solidFill>
                  <a:srgbClr val="564B3C"/>
                </a:solidFill>
              </a:rPr>
              <a:t>.  These human spaces are the domain of our </a:t>
            </a:r>
            <a:r>
              <a:rPr lang="en-US" altLang="zh-HK" sz="1400" b="1" i="1" dirty="0" smtClean="0">
                <a:solidFill>
                  <a:srgbClr val="564B3C"/>
                </a:solidFill>
              </a:rPr>
              <a:t>competence</a:t>
            </a:r>
            <a:r>
              <a:rPr lang="en-US" altLang="zh-HK" sz="1400" i="1" dirty="0" smtClean="0">
                <a:solidFill>
                  <a:srgbClr val="564B3C"/>
                </a:solidFill>
              </a:rPr>
              <a:t>, our </a:t>
            </a:r>
            <a:r>
              <a:rPr lang="en-US" altLang="zh-HK" sz="1400" b="1" i="1" dirty="0" smtClean="0">
                <a:solidFill>
                  <a:srgbClr val="564B3C"/>
                </a:solidFill>
              </a:rPr>
              <a:t>passion</a:t>
            </a:r>
            <a:r>
              <a:rPr lang="en-US" altLang="zh-HK" sz="1400" i="1" dirty="0" smtClean="0">
                <a:solidFill>
                  <a:srgbClr val="564B3C"/>
                </a:solidFill>
              </a:rPr>
              <a:t> and our </a:t>
            </a:r>
            <a:r>
              <a:rPr lang="en-US" altLang="zh-HK" sz="1400" b="1" i="1" dirty="0" smtClean="0">
                <a:solidFill>
                  <a:srgbClr val="564B3C"/>
                </a:solidFill>
              </a:rPr>
              <a:t>work</a:t>
            </a:r>
            <a:r>
              <a:rPr lang="en-US" altLang="zh-HK" sz="1400" i="1" dirty="0" smtClean="0">
                <a:solidFill>
                  <a:srgbClr val="564B3C"/>
                </a:solidFill>
              </a:rPr>
              <a:t>.</a:t>
            </a:r>
          </a:p>
          <a:p>
            <a:pPr marL="114300" lvl="0" indent="0">
              <a:buNone/>
            </a:pPr>
            <a:r>
              <a:rPr lang="en-US" altLang="zh-HK" sz="1400" i="1" dirty="0">
                <a:solidFill>
                  <a:srgbClr val="564B3C"/>
                </a:solidFill>
              </a:rPr>
              <a:t>	</a:t>
            </a:r>
            <a:r>
              <a:rPr lang="en-US" altLang="zh-HK" sz="1400" i="1" dirty="0" smtClean="0">
                <a:solidFill>
                  <a:srgbClr val="564B3C"/>
                </a:solidFill>
              </a:rPr>
              <a:t>We use space responsibly.  We practice our profession with highest regard for engaging the </a:t>
            </a:r>
            <a:r>
              <a:rPr lang="en-US" altLang="zh-HK" sz="1400" b="1" i="1" dirty="0" smtClean="0">
                <a:solidFill>
                  <a:srgbClr val="564B3C"/>
                </a:solidFill>
              </a:rPr>
              <a:t>world’s economic </a:t>
            </a:r>
            <a:r>
              <a:rPr lang="en-US" altLang="zh-HK" sz="1400" i="1" dirty="0" smtClean="0">
                <a:solidFill>
                  <a:srgbClr val="564B3C"/>
                </a:solidFill>
              </a:rPr>
              <a:t>and </a:t>
            </a:r>
            <a:r>
              <a:rPr lang="en-US" altLang="zh-HK" sz="1400" b="1" i="1" dirty="0" smtClean="0">
                <a:solidFill>
                  <a:srgbClr val="564B3C"/>
                </a:solidFill>
              </a:rPr>
              <a:t>natural resources</a:t>
            </a:r>
            <a:r>
              <a:rPr lang="en-US" altLang="zh-HK" sz="1400" i="1" dirty="0" smtClean="0">
                <a:solidFill>
                  <a:srgbClr val="564B3C"/>
                </a:solidFill>
              </a:rPr>
              <a:t> in a </a:t>
            </a:r>
            <a:r>
              <a:rPr lang="en-US" altLang="zh-HK" sz="1400" b="1" i="1" dirty="0" smtClean="0">
                <a:solidFill>
                  <a:srgbClr val="564B3C"/>
                </a:solidFill>
              </a:rPr>
              <a:t>sustainable manner</a:t>
            </a:r>
            <a:r>
              <a:rPr lang="en-US" altLang="zh-HK" sz="1400" i="1" dirty="0" smtClean="0">
                <a:solidFill>
                  <a:srgbClr val="564B3C"/>
                </a:solidFill>
              </a:rPr>
              <a:t>.  We design for health, safety, well-being and the needs of all.”</a:t>
            </a:r>
            <a:endParaRPr lang="en-US" altLang="zh-HK" sz="1400" i="1" dirty="0">
              <a:solidFill>
                <a:srgbClr val="564B3C"/>
              </a:solidFill>
            </a:endParaRPr>
          </a:p>
          <a:p>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8"/>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TextBox 5"/>
          <p:cNvSpPr txBox="1"/>
          <p:nvPr/>
        </p:nvSpPr>
        <p:spPr>
          <a:xfrm>
            <a:off x="8591922" y="2996952"/>
            <a:ext cx="307777" cy="2060821"/>
          </a:xfrm>
          <a:prstGeom prst="rect">
            <a:avLst/>
          </a:prstGeom>
          <a:noFill/>
        </p:spPr>
        <p:txBody>
          <a:bodyPr vert="eaVert" wrap="none" rtlCol="0">
            <a:spAutoFit/>
          </a:bodyPr>
          <a:lstStyle/>
          <a:p>
            <a:r>
              <a:rPr lang="en-US" altLang="zh-HK" sz="800" dirty="0" smtClean="0"/>
              <a:t>Ozone Ritz Carlton Hong Kong 118 Floor</a:t>
            </a:r>
            <a:endParaRPr lang="zh-HK" altLang="en-US" sz="800" dirty="0"/>
          </a:p>
        </p:txBody>
      </p:sp>
    </p:spTree>
    <p:extLst>
      <p:ext uri="{BB962C8B-B14F-4D97-AF65-F5344CB8AC3E}">
        <p14:creationId xmlns:p14="http://schemas.microsoft.com/office/powerpoint/2010/main" val="2346511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a:solidFill>
                  <a:srgbClr val="564B3C"/>
                </a:solidFill>
              </a:rPr>
              <a:t>PROFESSION OF DESIGN</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p:txBody>
          <a:bodyPr>
            <a:normAutofit/>
          </a:bodyPr>
          <a:lstStyle/>
          <a:p>
            <a:pPr marL="114300" lvl="0" indent="0">
              <a:buNone/>
            </a:pPr>
            <a:r>
              <a:rPr lang="en-US" altLang="zh-HK" sz="1400" b="1" dirty="0">
                <a:solidFill>
                  <a:srgbClr val="564B3C"/>
                </a:solidFill>
              </a:rPr>
              <a:t>IFI INTERIORS </a:t>
            </a:r>
            <a:r>
              <a:rPr lang="en-US" altLang="zh-HK" sz="1400" b="1" dirty="0" smtClean="0">
                <a:solidFill>
                  <a:srgbClr val="564B3C"/>
                </a:solidFill>
              </a:rPr>
              <a:t>DECLARATION </a:t>
            </a:r>
            <a:r>
              <a:rPr lang="en-US" altLang="zh-HK" sz="1400" dirty="0" smtClean="0">
                <a:solidFill>
                  <a:srgbClr val="564B3C"/>
                </a:solidFill>
              </a:rPr>
              <a:t>continued</a:t>
            </a:r>
          </a:p>
          <a:p>
            <a:pPr marL="114300" lvl="0" indent="0">
              <a:buNone/>
            </a:pPr>
            <a:endParaRPr lang="en-US" altLang="zh-HK" sz="1400" b="1" dirty="0">
              <a:solidFill>
                <a:srgbClr val="564B3C"/>
              </a:solidFill>
            </a:endParaRPr>
          </a:p>
          <a:p>
            <a:pPr marL="114300" lvl="0" indent="0">
              <a:buNone/>
            </a:pPr>
            <a:r>
              <a:rPr lang="en-US" altLang="zh-HK" sz="1400" b="1" dirty="0" smtClean="0">
                <a:solidFill>
                  <a:srgbClr val="564B3C"/>
                </a:solidFill>
              </a:rPr>
              <a:t>	</a:t>
            </a:r>
            <a:r>
              <a:rPr lang="en-US" altLang="zh-HK" sz="1400" b="1" i="1" dirty="0" smtClean="0">
                <a:solidFill>
                  <a:srgbClr val="564B3C"/>
                </a:solidFill>
              </a:rPr>
              <a:t>“It is, after all, for humanity, our ultimate client, that we design.  We shape the spaces that shape the human experience.</a:t>
            </a:r>
          </a:p>
          <a:p>
            <a:pPr marL="114300" lvl="0" indent="0">
              <a:buNone/>
            </a:pPr>
            <a:r>
              <a:rPr lang="en-US" altLang="zh-HK" sz="1400" i="1" dirty="0">
                <a:solidFill>
                  <a:srgbClr val="564B3C"/>
                </a:solidFill>
              </a:rPr>
              <a:t>	</a:t>
            </a:r>
            <a:r>
              <a:rPr lang="en-US" altLang="zh-HK" sz="1400" i="1" dirty="0" smtClean="0">
                <a:solidFill>
                  <a:srgbClr val="564B3C"/>
                </a:solidFill>
              </a:rPr>
              <a:t>This is what we do, what we create, what we give.</a:t>
            </a:r>
          </a:p>
          <a:p>
            <a:pPr marL="114300" lvl="0" indent="0">
              <a:buNone/>
            </a:pPr>
            <a:r>
              <a:rPr lang="en-US" altLang="zh-HK" sz="1400" i="1" dirty="0" smtClean="0">
                <a:solidFill>
                  <a:srgbClr val="564B3C"/>
                </a:solidFill>
              </a:rPr>
              <a:t>	It is how we </a:t>
            </a:r>
            <a:r>
              <a:rPr lang="en-US" altLang="zh-HK" sz="1400" b="1" i="1" dirty="0" smtClean="0">
                <a:solidFill>
                  <a:srgbClr val="564B3C"/>
                </a:solidFill>
              </a:rPr>
              <a:t>earn our place at the human table.</a:t>
            </a:r>
          </a:p>
          <a:p>
            <a:pPr marL="114300" lvl="0" indent="0">
              <a:buNone/>
            </a:pPr>
            <a:r>
              <a:rPr lang="en-US" altLang="zh-HK" sz="1400" i="1" dirty="0">
                <a:solidFill>
                  <a:srgbClr val="564B3C"/>
                </a:solidFill>
              </a:rPr>
              <a:t>	</a:t>
            </a:r>
            <a:r>
              <a:rPr lang="en-US" altLang="zh-HK" sz="1400" i="1" dirty="0" smtClean="0">
                <a:solidFill>
                  <a:srgbClr val="564B3C"/>
                </a:solidFill>
              </a:rPr>
              <a:t>It is why our work is important to our clients, to our societies and to ourselves.</a:t>
            </a:r>
          </a:p>
          <a:p>
            <a:pPr marL="114300" lvl="0" indent="0">
              <a:buNone/>
            </a:pPr>
            <a:r>
              <a:rPr lang="en-US" altLang="zh-HK" sz="1400" i="1" dirty="0">
                <a:solidFill>
                  <a:srgbClr val="564B3C"/>
                </a:solidFill>
              </a:rPr>
              <a:t>	</a:t>
            </a:r>
            <a:r>
              <a:rPr lang="en-US" altLang="zh-HK" sz="1400" i="1" dirty="0" smtClean="0">
                <a:solidFill>
                  <a:srgbClr val="564B3C"/>
                </a:solidFill>
              </a:rPr>
              <a:t>It is the </a:t>
            </a:r>
            <a:r>
              <a:rPr lang="en-US" altLang="zh-HK" sz="1400" b="1" i="1" dirty="0" smtClean="0">
                <a:solidFill>
                  <a:srgbClr val="564B3C"/>
                </a:solidFill>
              </a:rPr>
              <a:t>difference we make </a:t>
            </a:r>
            <a:r>
              <a:rPr lang="en-US" altLang="zh-HK" sz="1400" i="1" dirty="0" smtClean="0">
                <a:solidFill>
                  <a:srgbClr val="564B3C"/>
                </a:solidFill>
              </a:rPr>
              <a:t>and why we choose this noble profession.”</a:t>
            </a:r>
          </a:p>
          <a:p>
            <a:pPr marL="114300" lvl="0" indent="0">
              <a:buNone/>
            </a:pPr>
            <a:r>
              <a:rPr lang="en-US" altLang="zh-HK" sz="1400" i="1" dirty="0" smtClean="0">
                <a:solidFill>
                  <a:srgbClr val="564B3C"/>
                </a:solidFill>
              </a:rPr>
              <a:t>	</a:t>
            </a:r>
            <a:endParaRPr lang="zh-HK" altLang="en-US" sz="1400" i="1"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TextBox 5"/>
          <p:cNvSpPr txBox="1"/>
          <p:nvPr/>
        </p:nvSpPr>
        <p:spPr>
          <a:xfrm>
            <a:off x="8591922" y="2924944"/>
            <a:ext cx="307777" cy="2937664"/>
          </a:xfrm>
          <a:prstGeom prst="rect">
            <a:avLst/>
          </a:prstGeom>
          <a:noFill/>
        </p:spPr>
        <p:txBody>
          <a:bodyPr vert="eaVert" wrap="none" rtlCol="0">
            <a:spAutoFit/>
          </a:bodyPr>
          <a:lstStyle/>
          <a:p>
            <a:r>
              <a:rPr lang="en-US" altLang="zh-HK" sz="800" dirty="0" smtClean="0"/>
              <a:t>ArtSience Museum, Singapore designed by Moshe Sofdie</a:t>
            </a:r>
            <a:endParaRPr lang="zh-HK" altLang="en-US" sz="800" dirty="0"/>
          </a:p>
        </p:txBody>
      </p:sp>
    </p:spTree>
    <p:extLst>
      <p:ext uri="{BB962C8B-B14F-4D97-AF65-F5344CB8AC3E}">
        <p14:creationId xmlns:p14="http://schemas.microsoft.com/office/powerpoint/2010/main" val="3542456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CHANGING FOCUS OF DESIGN</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a:xfrm>
            <a:off x="395536" y="2780928"/>
            <a:ext cx="4040188" cy="3687762"/>
          </a:xfrm>
        </p:spPr>
        <p:txBody>
          <a:bodyPr>
            <a:normAutofit/>
          </a:bodyPr>
          <a:lstStyle/>
          <a:p>
            <a:r>
              <a:rPr lang="en-US" altLang="zh-HK" sz="1400" dirty="0" smtClean="0"/>
              <a:t>Historically, the designer’s role has been associated with elite societies now outside the current value shifts.</a:t>
            </a:r>
          </a:p>
          <a:p>
            <a:r>
              <a:rPr lang="en-US" altLang="zh-HK" sz="1400" dirty="0" smtClean="0"/>
              <a:t>Our style of consumption has led to devastating consequences for our planet.</a:t>
            </a:r>
          </a:p>
          <a:p>
            <a:r>
              <a:rPr lang="en-US" altLang="zh-HK" sz="1400" dirty="0" smtClean="0"/>
              <a:t>Global warming, toxic waste and </a:t>
            </a:r>
            <a:br>
              <a:rPr lang="en-US" altLang="zh-HK" sz="1400" dirty="0" smtClean="0"/>
            </a:br>
            <a:r>
              <a:rPr lang="en-US" altLang="zh-HK" sz="1400" dirty="0" smtClean="0"/>
              <a:t>quality of life inequalities threaten our very existence.</a:t>
            </a:r>
          </a:p>
          <a:p>
            <a:r>
              <a:rPr lang="en-US" altLang="zh-HK" sz="1400" dirty="0" smtClean="0"/>
              <a:t>Nearly 50% of the total US greenhouse gas emissions are attributed to the building sector alone.</a:t>
            </a:r>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TextBox 5"/>
          <p:cNvSpPr txBox="1"/>
          <p:nvPr/>
        </p:nvSpPr>
        <p:spPr>
          <a:xfrm>
            <a:off x="8615809" y="2903488"/>
            <a:ext cx="307777" cy="1927772"/>
          </a:xfrm>
          <a:prstGeom prst="rect">
            <a:avLst/>
          </a:prstGeom>
          <a:noFill/>
        </p:spPr>
        <p:txBody>
          <a:bodyPr vert="eaVert" wrap="none" rtlCol="0">
            <a:spAutoFit/>
          </a:bodyPr>
          <a:lstStyle/>
          <a:p>
            <a:r>
              <a:rPr lang="en-US" altLang="zh-HK" sz="800" dirty="0" smtClean="0"/>
              <a:t>Singapore view from the giant wheel</a:t>
            </a:r>
            <a:endParaRPr lang="zh-HK" altLang="en-US" sz="800" dirty="0"/>
          </a:p>
        </p:txBody>
      </p:sp>
    </p:spTree>
    <p:extLst>
      <p:ext uri="{BB962C8B-B14F-4D97-AF65-F5344CB8AC3E}">
        <p14:creationId xmlns:p14="http://schemas.microsoft.com/office/powerpoint/2010/main" val="3743733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HK" altLang="en-US" dirty="0"/>
          </a:p>
        </p:txBody>
      </p:sp>
      <p:sp>
        <p:nvSpPr>
          <p:cNvPr id="3" name="Text Placeholder 2"/>
          <p:cNvSpPr>
            <a:spLocks noGrp="1"/>
          </p:cNvSpPr>
          <p:nvPr>
            <p:ph type="body" idx="1"/>
          </p:nvPr>
        </p:nvSpPr>
        <p:spPr/>
        <p:txBody>
          <a:bodyPr anchor="t"/>
          <a:lstStyle/>
          <a:p>
            <a:pPr lvl="0" algn="l">
              <a:buClr>
                <a:srgbClr val="93A299"/>
              </a:buClr>
            </a:pPr>
            <a:r>
              <a:rPr lang="en-US" altLang="zh-HK" sz="1400" dirty="0" smtClean="0">
                <a:solidFill>
                  <a:srgbClr val="564B3C"/>
                </a:solidFill>
              </a:rPr>
              <a:t>CHANGING FOCUS OF DESIGN</a:t>
            </a:r>
            <a:endParaRPr lang="zh-HK" altLang="en-US" sz="1400" dirty="0">
              <a:solidFill>
                <a:srgbClr val="564B3C"/>
              </a:solidFill>
            </a:endParaRPr>
          </a:p>
          <a:p>
            <a:endParaRPr lang="zh-HK" altLang="en-US" dirty="0"/>
          </a:p>
        </p:txBody>
      </p:sp>
      <p:sp>
        <p:nvSpPr>
          <p:cNvPr id="4" name="Content Placeholder 3"/>
          <p:cNvSpPr>
            <a:spLocks noGrp="1"/>
          </p:cNvSpPr>
          <p:nvPr>
            <p:ph sz="half" idx="2"/>
          </p:nvPr>
        </p:nvSpPr>
        <p:spPr>
          <a:xfrm>
            <a:off x="426128" y="2852936"/>
            <a:ext cx="4040188" cy="3273226"/>
          </a:xfrm>
        </p:spPr>
        <p:txBody>
          <a:bodyPr>
            <a:normAutofit/>
          </a:bodyPr>
          <a:lstStyle/>
          <a:p>
            <a:endParaRPr lang="en-US" altLang="zh-HK" sz="1400" dirty="0" smtClean="0"/>
          </a:p>
          <a:p>
            <a:r>
              <a:rPr lang="en-US" altLang="zh-HK" sz="1400" dirty="0" smtClean="0"/>
              <a:t>YOU, the next generation of designers, have a responsibility to reduce emissions by rethinking cycles of production and consumption.</a:t>
            </a:r>
          </a:p>
          <a:p>
            <a:endParaRPr lang="en-US" altLang="zh-HK" sz="1400" dirty="0"/>
          </a:p>
          <a:p>
            <a:r>
              <a:rPr lang="en-US" altLang="zh-HK" sz="1400" dirty="0" smtClean="0"/>
              <a:t>WE must remind ourselves we are not only going to be designers but are consumers and voters with both professional and personal influence.</a:t>
            </a:r>
            <a:endParaRPr lang="zh-HK" altLang="en-US" sz="1400" dirty="0"/>
          </a:p>
        </p:txBody>
      </p:sp>
      <p:sp>
        <p:nvSpPr>
          <p:cNvPr id="5" name="Text Placeholder 4"/>
          <p:cNvSpPr>
            <a:spLocks noGrp="1"/>
          </p:cNvSpPr>
          <p:nvPr>
            <p:ph type="body" sz="quarter" idx="3"/>
          </p:nvPr>
        </p:nvSpPr>
        <p:spPr/>
        <p:txBody>
          <a:bodyPr anchor="t"/>
          <a:lstStyle/>
          <a:p>
            <a:pPr lvl="0" algn="l">
              <a:buClr>
                <a:srgbClr val="93A299"/>
              </a:buClr>
            </a:pPr>
            <a:r>
              <a:rPr lang="en-US" altLang="zh-HK" sz="1400" dirty="0" smtClean="0">
                <a:solidFill>
                  <a:srgbClr val="564B3C"/>
                </a:solidFill>
              </a:rPr>
              <a:t>FUNDAMENTALS </a:t>
            </a:r>
            <a:r>
              <a:rPr lang="en-US" altLang="zh-HK" sz="1400" dirty="0">
                <a:solidFill>
                  <a:srgbClr val="564B3C"/>
                </a:solidFill>
              </a:rPr>
              <a:t>OF INTERIOR ARCHITECTURAL DESIGN </a:t>
            </a:r>
            <a:r>
              <a:rPr lang="en-US" altLang="zh-HK" sz="1400" dirty="0" smtClean="0">
                <a:solidFill>
                  <a:srgbClr val="564B3C"/>
                </a:solidFill>
              </a:rPr>
              <a:t>- AN </a:t>
            </a:r>
            <a:r>
              <a:rPr lang="en-US" altLang="zh-HK" sz="1400" dirty="0">
                <a:solidFill>
                  <a:srgbClr val="564B3C"/>
                </a:solidFill>
              </a:rPr>
              <a:t>INTRODUCTION</a:t>
            </a:r>
            <a:endParaRPr lang="zh-HK" altLang="en-US" sz="1400" dirty="0">
              <a:solidFill>
                <a:srgbClr val="564B3C"/>
              </a:solidFill>
            </a:endParaRPr>
          </a:p>
          <a:p>
            <a:endParaRPr lang="zh-HK"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404664"/>
            <a:ext cx="554196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935023"/>
            <a:ext cx="4041775" cy="2694516"/>
          </a:xfrm>
        </p:spPr>
      </p:pic>
      <p:sp>
        <p:nvSpPr>
          <p:cNvPr id="6" name="TextBox 5"/>
          <p:cNvSpPr txBox="1"/>
          <p:nvPr/>
        </p:nvSpPr>
        <p:spPr>
          <a:xfrm>
            <a:off x="8591922" y="2924287"/>
            <a:ext cx="307777" cy="1163139"/>
          </a:xfrm>
          <a:prstGeom prst="rect">
            <a:avLst/>
          </a:prstGeom>
          <a:noFill/>
        </p:spPr>
        <p:txBody>
          <a:bodyPr vert="eaVert" wrap="none" rtlCol="0">
            <a:spAutoFit/>
          </a:bodyPr>
          <a:lstStyle/>
          <a:p>
            <a:r>
              <a:rPr lang="en-US" altLang="zh-HK" sz="800" dirty="0" smtClean="0"/>
              <a:t>Macau view from fort</a:t>
            </a:r>
            <a:endParaRPr lang="zh-HK" altLang="en-US" sz="800" dirty="0"/>
          </a:p>
        </p:txBody>
      </p:sp>
    </p:spTree>
    <p:extLst>
      <p:ext uri="{BB962C8B-B14F-4D97-AF65-F5344CB8AC3E}">
        <p14:creationId xmlns:p14="http://schemas.microsoft.com/office/powerpoint/2010/main" val="19053203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4205</TotalTime>
  <Words>1729</Words>
  <Application>Microsoft Office PowerPoint</Application>
  <PresentationFormat>On-screen Show (4:3)</PresentationFormat>
  <Paragraphs>328</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Apothecary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hp-user</dc:creator>
  <cp:lastModifiedBy>Mark</cp:lastModifiedBy>
  <cp:revision>92</cp:revision>
  <cp:lastPrinted>2012-04-30T00:41:46Z</cp:lastPrinted>
  <dcterms:created xsi:type="dcterms:W3CDTF">2012-04-26T09:54:01Z</dcterms:created>
  <dcterms:modified xsi:type="dcterms:W3CDTF">2012-11-19T23:32:10Z</dcterms:modified>
</cp:coreProperties>
</file>